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38"/>
  </p:notesMasterIdLst>
  <p:handoutMasterIdLst>
    <p:handoutMasterId r:id="rId39"/>
  </p:handoutMasterIdLst>
  <p:sldIdLst>
    <p:sldId id="352" r:id="rId5"/>
    <p:sldId id="345" r:id="rId6"/>
    <p:sldId id="350" r:id="rId7"/>
    <p:sldId id="339" r:id="rId8"/>
    <p:sldId id="381" r:id="rId9"/>
    <p:sldId id="380" r:id="rId10"/>
    <p:sldId id="385" r:id="rId11"/>
    <p:sldId id="386" r:id="rId12"/>
    <p:sldId id="387" r:id="rId13"/>
    <p:sldId id="388" r:id="rId14"/>
    <p:sldId id="389" r:id="rId15"/>
    <p:sldId id="383" r:id="rId16"/>
    <p:sldId id="402" r:id="rId17"/>
    <p:sldId id="356" r:id="rId18"/>
    <p:sldId id="384" r:id="rId19"/>
    <p:sldId id="390" r:id="rId20"/>
    <p:sldId id="392" r:id="rId21"/>
    <p:sldId id="391" r:id="rId22"/>
    <p:sldId id="393" r:id="rId23"/>
    <p:sldId id="394" r:id="rId24"/>
    <p:sldId id="396" r:id="rId25"/>
    <p:sldId id="395" r:id="rId26"/>
    <p:sldId id="369" r:id="rId27"/>
    <p:sldId id="371" r:id="rId28"/>
    <p:sldId id="372" r:id="rId29"/>
    <p:sldId id="397" r:id="rId30"/>
    <p:sldId id="398" r:id="rId31"/>
    <p:sldId id="375" r:id="rId32"/>
    <p:sldId id="399" r:id="rId33"/>
    <p:sldId id="377" r:id="rId34"/>
    <p:sldId id="400" r:id="rId35"/>
    <p:sldId id="401" r:id="rId36"/>
    <p:sldId id="35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illard Ash" initials="CA" lastIdx="2" clrIdx="0">
    <p:extLst>
      <p:ext uri="{19B8F6BF-5375-455C-9EA6-DF929625EA0E}">
        <p15:presenceInfo xmlns:p15="http://schemas.microsoft.com/office/powerpoint/2012/main" userId="Couillard Ash" providerId="None"/>
      </p:ext>
    </p:extLst>
  </p:cmAuthor>
  <p:cmAuthor id="2" name="kelecevicj@HHSC.ca" initials="k" lastIdx="1" clrIdx="1">
    <p:extLst>
      <p:ext uri="{19B8F6BF-5375-455C-9EA6-DF929625EA0E}">
        <p15:presenceInfo xmlns:p15="http://schemas.microsoft.com/office/powerpoint/2012/main" userId="kelecevicj@HHS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1AD"/>
    <a:srgbClr val="FFCCFF"/>
    <a:srgbClr val="CCCCFF"/>
    <a:srgbClr val="0066FF"/>
    <a:srgbClr val="5E8AB4"/>
    <a:srgbClr val="002855"/>
    <a:srgbClr val="C66E4E"/>
    <a:srgbClr val="1F497D"/>
    <a:srgbClr val="B5C8D7"/>
    <a:srgbClr val="D1DD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00" autoAdjust="0"/>
    <p:restoredTop sz="72442" autoAdjust="0"/>
  </p:normalViewPr>
  <p:slideViewPr>
    <p:cSldViewPr snapToGrid="0" snapToObjects="1">
      <p:cViewPr varScale="1">
        <p:scale>
          <a:sx n="82" d="100"/>
          <a:sy n="82" d="100"/>
        </p:scale>
        <p:origin x="2058" y="96"/>
      </p:cViewPr>
      <p:guideLst>
        <p:guide orient="horz" pos="2160"/>
        <p:guide pos="2880"/>
      </p:guideLst>
    </p:cSldViewPr>
  </p:slideViewPr>
  <p:notesTextViewPr>
    <p:cViewPr>
      <p:scale>
        <a:sx n="100" d="100"/>
        <a:sy n="100" d="100"/>
      </p:scale>
      <p:origin x="0" y="0"/>
    </p:cViewPr>
  </p:notesTextViewPr>
  <p:sorterViewPr>
    <p:cViewPr>
      <p:scale>
        <a:sx n="170" d="100"/>
        <a:sy n="170" d="100"/>
      </p:scale>
      <p:origin x="0" y="-9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8AC634-4B32-454C-8D39-B4EFBE8A2B9B}"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en-US"/>
        </a:p>
      </dgm:t>
    </dgm:pt>
    <dgm:pt modelId="{FF0C4B3A-2670-4146-8510-1D4BEFF3A95F}">
      <dgm:prSet phldrT="[Text]" custT="1"/>
      <dgm:spPr/>
      <dgm:t>
        <a:bodyPr/>
        <a:lstStyle/>
        <a:p>
          <a:r>
            <a:rPr lang="en-US" sz="2400" b="1" dirty="0"/>
            <a:t>Living at Risk</a:t>
          </a:r>
        </a:p>
      </dgm:t>
    </dgm:pt>
    <dgm:pt modelId="{4912D47B-8481-4E21-BA98-AA2764DE22B1}" type="parTrans" cxnId="{D78C75D3-4706-4E96-B059-747858905169}">
      <dgm:prSet/>
      <dgm:spPr/>
      <dgm:t>
        <a:bodyPr/>
        <a:lstStyle/>
        <a:p>
          <a:endParaRPr lang="en-US"/>
        </a:p>
      </dgm:t>
    </dgm:pt>
    <dgm:pt modelId="{2580F2EC-A847-4268-9826-074FA97F2357}" type="sibTrans" cxnId="{D78C75D3-4706-4E96-B059-747858905169}">
      <dgm:prSet/>
      <dgm:spPr/>
      <dgm:t>
        <a:bodyPr/>
        <a:lstStyle/>
        <a:p>
          <a:endParaRPr lang="en-US"/>
        </a:p>
      </dgm:t>
    </dgm:pt>
    <dgm:pt modelId="{BD2D8B1E-775D-40F1-9B14-5DD4FFE379C5}">
      <dgm:prSet phldrT="[Text]" custT="1"/>
      <dgm:spPr/>
      <dgm:t>
        <a:bodyPr/>
        <a:lstStyle/>
        <a:p>
          <a:r>
            <a:rPr lang="en-US" sz="2400" dirty="0"/>
            <a:t>Autonomy</a:t>
          </a:r>
        </a:p>
      </dgm:t>
    </dgm:pt>
    <dgm:pt modelId="{726661B1-5C5C-40E4-842A-C4F200C51038}" type="parTrans" cxnId="{6C054ED1-996C-4B7B-A2BE-1F48C70160EA}">
      <dgm:prSet/>
      <dgm:spPr>
        <a:ln>
          <a:solidFill>
            <a:schemeClr val="accent3">
              <a:lumMod val="50000"/>
            </a:schemeClr>
          </a:solidFill>
        </a:ln>
      </dgm:spPr>
      <dgm:t>
        <a:bodyPr/>
        <a:lstStyle/>
        <a:p>
          <a:endParaRPr lang="en-US"/>
        </a:p>
      </dgm:t>
    </dgm:pt>
    <dgm:pt modelId="{10B67918-306C-4B5A-AEB2-81BCE7875D60}" type="sibTrans" cxnId="{6C054ED1-996C-4B7B-A2BE-1F48C70160EA}">
      <dgm:prSet/>
      <dgm:spPr/>
      <dgm:t>
        <a:bodyPr/>
        <a:lstStyle/>
        <a:p>
          <a:endParaRPr lang="en-US"/>
        </a:p>
      </dgm:t>
    </dgm:pt>
    <dgm:pt modelId="{90FD9FF4-1FB9-4695-A754-B6B7A969032C}">
      <dgm:prSet phldrT="[Text]" custT="1"/>
      <dgm:spPr/>
      <dgm:t>
        <a:bodyPr/>
        <a:lstStyle/>
        <a:p>
          <a:r>
            <a:rPr lang="en-US" sz="2400" dirty="0"/>
            <a:t>Beneficence/ </a:t>
          </a:r>
          <a:r>
            <a:rPr lang="en-US" sz="2400" dirty="0" err="1"/>
            <a:t>Nonmaleficence</a:t>
          </a:r>
          <a:endParaRPr lang="en-US" sz="2400" dirty="0"/>
        </a:p>
      </dgm:t>
    </dgm:pt>
    <dgm:pt modelId="{AE43BDC5-7EDA-4B0D-9336-6133C53F3773}" type="sibTrans" cxnId="{51DC711B-CF9F-48A8-9A6D-FD999EB71F3B}">
      <dgm:prSet/>
      <dgm:spPr/>
      <dgm:t>
        <a:bodyPr/>
        <a:lstStyle/>
        <a:p>
          <a:endParaRPr lang="en-US"/>
        </a:p>
      </dgm:t>
    </dgm:pt>
    <dgm:pt modelId="{3A2A4F23-06E1-425B-9B28-68CBDE9D3B22}" type="parTrans" cxnId="{51DC711B-CF9F-48A8-9A6D-FD999EB71F3B}">
      <dgm:prSet/>
      <dgm:spPr>
        <a:ln>
          <a:solidFill>
            <a:schemeClr val="accent3">
              <a:lumMod val="50000"/>
            </a:schemeClr>
          </a:solidFill>
        </a:ln>
      </dgm:spPr>
      <dgm:t>
        <a:bodyPr/>
        <a:lstStyle/>
        <a:p>
          <a:endParaRPr lang="en-US"/>
        </a:p>
      </dgm:t>
    </dgm:pt>
    <dgm:pt modelId="{934D9A60-EC5E-4216-86F9-2344EA1D8365}">
      <dgm:prSet phldrT="[Text]" custT="1"/>
      <dgm:spPr/>
      <dgm:t>
        <a:bodyPr/>
        <a:lstStyle/>
        <a:p>
          <a:r>
            <a:rPr lang="en-US" sz="2800" dirty="0"/>
            <a:t>Justice</a:t>
          </a:r>
        </a:p>
      </dgm:t>
    </dgm:pt>
    <dgm:pt modelId="{197E2A86-B81A-46F5-9FCC-5C847E3987FD}" type="parTrans" cxnId="{3FBCBFBA-DD3C-4769-A5DB-FD56B7445BD0}">
      <dgm:prSet/>
      <dgm:spPr>
        <a:ln>
          <a:solidFill>
            <a:schemeClr val="accent3">
              <a:lumMod val="50000"/>
            </a:schemeClr>
          </a:solidFill>
        </a:ln>
      </dgm:spPr>
      <dgm:t>
        <a:bodyPr/>
        <a:lstStyle/>
        <a:p>
          <a:endParaRPr lang="en-US"/>
        </a:p>
      </dgm:t>
    </dgm:pt>
    <dgm:pt modelId="{0D91D5E1-58B9-4031-8972-9B3EBD79F41E}" type="sibTrans" cxnId="{3FBCBFBA-DD3C-4769-A5DB-FD56B7445BD0}">
      <dgm:prSet/>
      <dgm:spPr/>
      <dgm:t>
        <a:bodyPr/>
        <a:lstStyle/>
        <a:p>
          <a:endParaRPr lang="en-US"/>
        </a:p>
      </dgm:t>
    </dgm:pt>
    <dgm:pt modelId="{E0E831B8-5E59-48EE-95E3-1CC566D40B75}" type="pres">
      <dgm:prSet presAssocID="{AC8AC634-4B32-454C-8D39-B4EFBE8A2B9B}" presName="cycle" presStyleCnt="0">
        <dgm:presLayoutVars>
          <dgm:chMax val="1"/>
          <dgm:dir/>
          <dgm:animLvl val="ctr"/>
          <dgm:resizeHandles val="exact"/>
        </dgm:presLayoutVars>
      </dgm:prSet>
      <dgm:spPr/>
    </dgm:pt>
    <dgm:pt modelId="{23AC1616-8DAA-4812-9CDF-ABAB2428C5FA}" type="pres">
      <dgm:prSet presAssocID="{FF0C4B3A-2670-4146-8510-1D4BEFF3A95F}" presName="centerShape" presStyleLbl="node0" presStyleIdx="0" presStyleCnt="1" custScaleX="198702" custScaleY="103506" custLinFactNeighborX="-1748" custLinFactNeighborY="-41773"/>
      <dgm:spPr/>
    </dgm:pt>
    <dgm:pt modelId="{9FE90FB6-848C-4908-BAEB-42AA0602C4E8}" type="pres">
      <dgm:prSet presAssocID="{726661B1-5C5C-40E4-842A-C4F200C51038}" presName="Name9" presStyleLbl="parChTrans1D2" presStyleIdx="0" presStyleCnt="3"/>
      <dgm:spPr/>
    </dgm:pt>
    <dgm:pt modelId="{51A12EE3-020B-449F-8EA3-4C28EFA1973C}" type="pres">
      <dgm:prSet presAssocID="{726661B1-5C5C-40E4-842A-C4F200C51038}" presName="connTx" presStyleLbl="parChTrans1D2" presStyleIdx="0" presStyleCnt="3"/>
      <dgm:spPr/>
    </dgm:pt>
    <dgm:pt modelId="{683B51FF-B41F-4752-97FD-5F60236172F2}" type="pres">
      <dgm:prSet presAssocID="{BD2D8B1E-775D-40F1-9B14-5DD4FFE379C5}" presName="node" presStyleLbl="node1" presStyleIdx="0" presStyleCnt="3" custScaleX="211537" custScaleY="88559" custRadScaleRad="175924" custRadScaleInc="-151865">
        <dgm:presLayoutVars>
          <dgm:bulletEnabled val="1"/>
        </dgm:presLayoutVars>
      </dgm:prSet>
      <dgm:spPr/>
    </dgm:pt>
    <dgm:pt modelId="{2DAC6CDF-654F-478C-874F-E1E362362638}" type="pres">
      <dgm:prSet presAssocID="{197E2A86-B81A-46F5-9FCC-5C847E3987FD}" presName="Name9" presStyleLbl="parChTrans1D2" presStyleIdx="1" presStyleCnt="3"/>
      <dgm:spPr/>
    </dgm:pt>
    <dgm:pt modelId="{9D42E84B-DA8E-4515-A5CE-40EA2D310C40}" type="pres">
      <dgm:prSet presAssocID="{197E2A86-B81A-46F5-9FCC-5C847E3987FD}" presName="connTx" presStyleLbl="parChTrans1D2" presStyleIdx="1" presStyleCnt="3"/>
      <dgm:spPr/>
    </dgm:pt>
    <dgm:pt modelId="{B52A8A96-7426-4BE2-8D04-67DE6700C852}" type="pres">
      <dgm:prSet presAssocID="{934D9A60-EC5E-4216-86F9-2344EA1D8365}" presName="node" presStyleLbl="node1" presStyleIdx="1" presStyleCnt="3" custScaleX="186623" custScaleY="84598" custRadScaleRad="179369" custRadScaleInc="-46326">
        <dgm:presLayoutVars>
          <dgm:bulletEnabled val="1"/>
        </dgm:presLayoutVars>
      </dgm:prSet>
      <dgm:spPr/>
    </dgm:pt>
    <dgm:pt modelId="{3F0018F2-D170-4111-862F-5E15E6717DC2}" type="pres">
      <dgm:prSet presAssocID="{3A2A4F23-06E1-425B-9B28-68CBDE9D3B22}" presName="Name9" presStyleLbl="parChTrans1D2" presStyleIdx="2" presStyleCnt="3"/>
      <dgm:spPr/>
    </dgm:pt>
    <dgm:pt modelId="{9A4AA566-9B92-4F31-9386-E0FD66307DE7}" type="pres">
      <dgm:prSet presAssocID="{3A2A4F23-06E1-425B-9B28-68CBDE9D3B22}" presName="connTx" presStyleLbl="parChTrans1D2" presStyleIdx="2" presStyleCnt="3"/>
      <dgm:spPr/>
    </dgm:pt>
    <dgm:pt modelId="{D5040430-CF56-4F54-AF19-F8EA55A3FD18}" type="pres">
      <dgm:prSet presAssocID="{90FD9FF4-1FB9-4695-A754-B6B7A969032C}" presName="node" presStyleLbl="node1" presStyleIdx="2" presStyleCnt="3" custScaleX="241714" custScaleY="94781" custRadScaleRad="45183" custRadScaleInc="-94191">
        <dgm:presLayoutVars>
          <dgm:bulletEnabled val="1"/>
        </dgm:presLayoutVars>
      </dgm:prSet>
      <dgm:spPr/>
    </dgm:pt>
  </dgm:ptLst>
  <dgm:cxnLst>
    <dgm:cxn modelId="{5E79EF00-DFE6-4A01-A9EE-82954CFB4E0A}" type="presOf" srcId="{934D9A60-EC5E-4216-86F9-2344EA1D8365}" destId="{B52A8A96-7426-4BE2-8D04-67DE6700C852}" srcOrd="0" destOrd="0" presId="urn:microsoft.com/office/officeart/2005/8/layout/radial1"/>
    <dgm:cxn modelId="{51DC711B-CF9F-48A8-9A6D-FD999EB71F3B}" srcId="{FF0C4B3A-2670-4146-8510-1D4BEFF3A95F}" destId="{90FD9FF4-1FB9-4695-A754-B6B7A969032C}" srcOrd="2" destOrd="0" parTransId="{3A2A4F23-06E1-425B-9B28-68CBDE9D3B22}" sibTransId="{AE43BDC5-7EDA-4B0D-9336-6133C53F3773}"/>
    <dgm:cxn modelId="{C2BFF335-4FAC-4293-ADF5-3ABF53751B58}" type="presOf" srcId="{3A2A4F23-06E1-425B-9B28-68CBDE9D3B22}" destId="{3F0018F2-D170-4111-862F-5E15E6717DC2}" srcOrd="0" destOrd="0" presId="urn:microsoft.com/office/officeart/2005/8/layout/radial1"/>
    <dgm:cxn modelId="{15A38239-72D5-4F88-B77F-0DF2375627F8}" type="presOf" srcId="{3A2A4F23-06E1-425B-9B28-68CBDE9D3B22}" destId="{9A4AA566-9B92-4F31-9386-E0FD66307DE7}" srcOrd="1" destOrd="0" presId="urn:microsoft.com/office/officeart/2005/8/layout/radial1"/>
    <dgm:cxn modelId="{8122228E-A616-4CB6-AC19-B894C69610F8}" type="presOf" srcId="{726661B1-5C5C-40E4-842A-C4F200C51038}" destId="{51A12EE3-020B-449F-8EA3-4C28EFA1973C}" srcOrd="1" destOrd="0" presId="urn:microsoft.com/office/officeart/2005/8/layout/radial1"/>
    <dgm:cxn modelId="{3438E490-BE30-4DE6-8350-56437D902E0E}" type="presOf" srcId="{197E2A86-B81A-46F5-9FCC-5C847E3987FD}" destId="{9D42E84B-DA8E-4515-A5CE-40EA2D310C40}" srcOrd="1" destOrd="0" presId="urn:microsoft.com/office/officeart/2005/8/layout/radial1"/>
    <dgm:cxn modelId="{7B9AA2AA-1A8A-464F-8CB0-E4D87513EDE5}" type="presOf" srcId="{197E2A86-B81A-46F5-9FCC-5C847E3987FD}" destId="{2DAC6CDF-654F-478C-874F-E1E362362638}" srcOrd="0" destOrd="0" presId="urn:microsoft.com/office/officeart/2005/8/layout/radial1"/>
    <dgm:cxn modelId="{16201BAE-55BD-4DED-973A-296975A9BD02}" type="presOf" srcId="{FF0C4B3A-2670-4146-8510-1D4BEFF3A95F}" destId="{23AC1616-8DAA-4812-9CDF-ABAB2428C5FA}" srcOrd="0" destOrd="0" presId="urn:microsoft.com/office/officeart/2005/8/layout/radial1"/>
    <dgm:cxn modelId="{3FBCBFBA-DD3C-4769-A5DB-FD56B7445BD0}" srcId="{FF0C4B3A-2670-4146-8510-1D4BEFF3A95F}" destId="{934D9A60-EC5E-4216-86F9-2344EA1D8365}" srcOrd="1" destOrd="0" parTransId="{197E2A86-B81A-46F5-9FCC-5C847E3987FD}" sibTransId="{0D91D5E1-58B9-4031-8972-9B3EBD79F41E}"/>
    <dgm:cxn modelId="{56A8B1CD-D000-41D6-B946-6D9925658F9C}" type="presOf" srcId="{BD2D8B1E-775D-40F1-9B14-5DD4FFE379C5}" destId="{683B51FF-B41F-4752-97FD-5F60236172F2}" srcOrd="0" destOrd="0" presId="urn:microsoft.com/office/officeart/2005/8/layout/radial1"/>
    <dgm:cxn modelId="{6C054ED1-996C-4B7B-A2BE-1F48C70160EA}" srcId="{FF0C4B3A-2670-4146-8510-1D4BEFF3A95F}" destId="{BD2D8B1E-775D-40F1-9B14-5DD4FFE379C5}" srcOrd="0" destOrd="0" parTransId="{726661B1-5C5C-40E4-842A-C4F200C51038}" sibTransId="{10B67918-306C-4B5A-AEB2-81BCE7875D60}"/>
    <dgm:cxn modelId="{D78C75D3-4706-4E96-B059-747858905169}" srcId="{AC8AC634-4B32-454C-8D39-B4EFBE8A2B9B}" destId="{FF0C4B3A-2670-4146-8510-1D4BEFF3A95F}" srcOrd="0" destOrd="0" parTransId="{4912D47B-8481-4E21-BA98-AA2764DE22B1}" sibTransId="{2580F2EC-A847-4268-9826-074FA97F2357}"/>
    <dgm:cxn modelId="{9976A5E1-7C34-4F6E-9A97-EA271B26E9FC}" type="presOf" srcId="{726661B1-5C5C-40E4-842A-C4F200C51038}" destId="{9FE90FB6-848C-4908-BAEB-42AA0602C4E8}" srcOrd="0" destOrd="0" presId="urn:microsoft.com/office/officeart/2005/8/layout/radial1"/>
    <dgm:cxn modelId="{66166BEA-1D57-44B1-AEA3-A69D9F442B07}" type="presOf" srcId="{90FD9FF4-1FB9-4695-A754-B6B7A969032C}" destId="{D5040430-CF56-4F54-AF19-F8EA55A3FD18}" srcOrd="0" destOrd="0" presId="urn:microsoft.com/office/officeart/2005/8/layout/radial1"/>
    <dgm:cxn modelId="{E10439FF-B6BF-4427-A8FD-97E80D314469}" type="presOf" srcId="{AC8AC634-4B32-454C-8D39-B4EFBE8A2B9B}" destId="{E0E831B8-5E59-48EE-95E3-1CC566D40B75}" srcOrd="0" destOrd="0" presId="urn:microsoft.com/office/officeart/2005/8/layout/radial1"/>
    <dgm:cxn modelId="{FFA49F46-B747-447E-B5C0-105DF9C0A44E}" type="presParOf" srcId="{E0E831B8-5E59-48EE-95E3-1CC566D40B75}" destId="{23AC1616-8DAA-4812-9CDF-ABAB2428C5FA}" srcOrd="0" destOrd="0" presId="urn:microsoft.com/office/officeart/2005/8/layout/radial1"/>
    <dgm:cxn modelId="{4F7ECF6B-EBA6-4246-86E3-0E9A5EE60D3A}" type="presParOf" srcId="{E0E831B8-5E59-48EE-95E3-1CC566D40B75}" destId="{9FE90FB6-848C-4908-BAEB-42AA0602C4E8}" srcOrd="1" destOrd="0" presId="urn:microsoft.com/office/officeart/2005/8/layout/radial1"/>
    <dgm:cxn modelId="{7795EC1D-6716-43FB-9864-E9FF15E312D7}" type="presParOf" srcId="{9FE90FB6-848C-4908-BAEB-42AA0602C4E8}" destId="{51A12EE3-020B-449F-8EA3-4C28EFA1973C}" srcOrd="0" destOrd="0" presId="urn:microsoft.com/office/officeart/2005/8/layout/radial1"/>
    <dgm:cxn modelId="{16A4D946-20D8-4E71-895E-2D1F9AA48103}" type="presParOf" srcId="{E0E831B8-5E59-48EE-95E3-1CC566D40B75}" destId="{683B51FF-B41F-4752-97FD-5F60236172F2}" srcOrd="2" destOrd="0" presId="urn:microsoft.com/office/officeart/2005/8/layout/radial1"/>
    <dgm:cxn modelId="{5D286A90-2998-45FB-B881-12BD4D4B22F2}" type="presParOf" srcId="{E0E831B8-5E59-48EE-95E3-1CC566D40B75}" destId="{2DAC6CDF-654F-478C-874F-E1E362362638}" srcOrd="3" destOrd="0" presId="urn:microsoft.com/office/officeart/2005/8/layout/radial1"/>
    <dgm:cxn modelId="{40AA4DEC-2CD8-4EDB-9C5A-25EE2D2F0619}" type="presParOf" srcId="{2DAC6CDF-654F-478C-874F-E1E362362638}" destId="{9D42E84B-DA8E-4515-A5CE-40EA2D310C40}" srcOrd="0" destOrd="0" presId="urn:microsoft.com/office/officeart/2005/8/layout/radial1"/>
    <dgm:cxn modelId="{D9BF2AC1-1644-45A5-90A8-A8805DF22453}" type="presParOf" srcId="{E0E831B8-5E59-48EE-95E3-1CC566D40B75}" destId="{B52A8A96-7426-4BE2-8D04-67DE6700C852}" srcOrd="4" destOrd="0" presId="urn:microsoft.com/office/officeart/2005/8/layout/radial1"/>
    <dgm:cxn modelId="{8F41C480-8247-4C19-A7F1-87A02D46FBFB}" type="presParOf" srcId="{E0E831B8-5E59-48EE-95E3-1CC566D40B75}" destId="{3F0018F2-D170-4111-862F-5E15E6717DC2}" srcOrd="5" destOrd="0" presId="urn:microsoft.com/office/officeart/2005/8/layout/radial1"/>
    <dgm:cxn modelId="{01D75384-7A84-48E1-8FC4-A995960CCE38}" type="presParOf" srcId="{3F0018F2-D170-4111-862F-5E15E6717DC2}" destId="{9A4AA566-9B92-4F31-9386-E0FD66307DE7}" srcOrd="0" destOrd="0" presId="urn:microsoft.com/office/officeart/2005/8/layout/radial1"/>
    <dgm:cxn modelId="{F80C9BC3-9A81-4749-A5AA-04C7A48A0E11}" type="presParOf" srcId="{E0E831B8-5E59-48EE-95E3-1CC566D40B75}" destId="{D5040430-CF56-4F54-AF19-F8EA55A3FD18}"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C1616-8DAA-4812-9CDF-ABAB2428C5FA}">
      <dsp:nvSpPr>
        <dsp:cNvPr id="0" name=""/>
        <dsp:cNvSpPr/>
      </dsp:nvSpPr>
      <dsp:spPr>
        <a:xfrm>
          <a:off x="3295218" y="253261"/>
          <a:ext cx="2608153" cy="13586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Living at Risk</a:t>
          </a:r>
        </a:p>
      </dsp:txBody>
      <dsp:txXfrm>
        <a:off x="3677173" y="452225"/>
        <a:ext cx="1844243" cy="960686"/>
      </dsp:txXfrm>
    </dsp:sp>
    <dsp:sp modelId="{9FE90FB6-848C-4908-BAEB-42AA0602C4E8}">
      <dsp:nvSpPr>
        <dsp:cNvPr id="0" name=""/>
        <dsp:cNvSpPr/>
      </dsp:nvSpPr>
      <dsp:spPr>
        <a:xfrm rot="9193606">
          <a:off x="2470938" y="1675593"/>
          <a:ext cx="1259134" cy="26379"/>
        </a:xfrm>
        <a:custGeom>
          <a:avLst/>
          <a:gdLst/>
          <a:ahLst/>
          <a:cxnLst/>
          <a:rect l="0" t="0" r="0" b="0"/>
          <a:pathLst>
            <a:path>
              <a:moveTo>
                <a:pt x="0" y="13189"/>
              </a:moveTo>
              <a:lnTo>
                <a:pt x="1259134" y="13189"/>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69027" y="1657304"/>
        <a:ext cx="62956" cy="62956"/>
      </dsp:txXfrm>
    </dsp:sp>
    <dsp:sp modelId="{683B51FF-B41F-4752-97FD-5F60236172F2}">
      <dsp:nvSpPr>
        <dsp:cNvPr id="0" name=""/>
        <dsp:cNvSpPr/>
      </dsp:nvSpPr>
      <dsp:spPr>
        <a:xfrm>
          <a:off x="263609" y="1838455"/>
          <a:ext cx="2776624" cy="116242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Autonomy</a:t>
          </a:r>
        </a:p>
      </dsp:txBody>
      <dsp:txXfrm>
        <a:off x="670236" y="2008688"/>
        <a:ext cx="1963370" cy="821955"/>
      </dsp:txXfrm>
    </dsp:sp>
    <dsp:sp modelId="{2DAC6CDF-654F-478C-874F-E1E362362638}">
      <dsp:nvSpPr>
        <dsp:cNvPr id="0" name=""/>
        <dsp:cNvSpPr/>
      </dsp:nvSpPr>
      <dsp:spPr>
        <a:xfrm rot="1580017">
          <a:off x="5466416" y="1721774"/>
          <a:ext cx="1508011" cy="26379"/>
        </a:xfrm>
        <a:custGeom>
          <a:avLst/>
          <a:gdLst/>
          <a:ahLst/>
          <a:cxnLst/>
          <a:rect l="0" t="0" r="0" b="0"/>
          <a:pathLst>
            <a:path>
              <a:moveTo>
                <a:pt x="0" y="13189"/>
              </a:moveTo>
              <a:lnTo>
                <a:pt x="1508011" y="13189"/>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82722" y="1697263"/>
        <a:ext cx="75400" cy="75400"/>
      </dsp:txXfrm>
    </dsp:sp>
    <dsp:sp modelId="{B52A8A96-7426-4BE2-8D04-67DE6700C852}">
      <dsp:nvSpPr>
        <dsp:cNvPr id="0" name=""/>
        <dsp:cNvSpPr/>
      </dsp:nvSpPr>
      <dsp:spPr>
        <a:xfrm>
          <a:off x="6498607" y="1923669"/>
          <a:ext cx="2449604" cy="1110429"/>
        </a:xfrm>
        <a:prstGeom prst="ellipse">
          <a:avLst/>
        </a:prstGeom>
        <a:solidFill>
          <a:schemeClr val="accent2">
            <a:hueOff val="-5441559"/>
            <a:satOff val="-5668"/>
            <a:lumOff val="17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Justice</a:t>
          </a:r>
        </a:p>
      </dsp:txBody>
      <dsp:txXfrm>
        <a:off x="6857343" y="2086288"/>
        <a:ext cx="1732132" cy="785191"/>
      </dsp:txXfrm>
    </dsp:sp>
    <dsp:sp modelId="{3F0018F2-D170-4111-862F-5E15E6717DC2}">
      <dsp:nvSpPr>
        <dsp:cNvPr id="0" name=""/>
        <dsp:cNvSpPr/>
      </dsp:nvSpPr>
      <dsp:spPr>
        <a:xfrm rot="5379981">
          <a:off x="4156827" y="2047714"/>
          <a:ext cx="898076" cy="26379"/>
        </a:xfrm>
        <a:custGeom>
          <a:avLst/>
          <a:gdLst/>
          <a:ahLst/>
          <a:cxnLst/>
          <a:rect l="0" t="0" r="0" b="0"/>
          <a:pathLst>
            <a:path>
              <a:moveTo>
                <a:pt x="0" y="13189"/>
              </a:moveTo>
              <a:lnTo>
                <a:pt x="898076" y="13189"/>
              </a:lnTo>
            </a:path>
          </a:pathLst>
        </a:custGeom>
        <a:noFill/>
        <a:ln w="25400" cap="flat" cmpd="sng" algn="ctr">
          <a:solidFill>
            <a:schemeClr val="accent3">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83413" y="2038452"/>
        <a:ext cx="44903" cy="44903"/>
      </dsp:txXfrm>
    </dsp:sp>
    <dsp:sp modelId="{D5040430-CF56-4F54-AF19-F8EA55A3FD18}">
      <dsp:nvSpPr>
        <dsp:cNvPr id="0" name=""/>
        <dsp:cNvSpPr/>
      </dsp:nvSpPr>
      <dsp:spPr>
        <a:xfrm>
          <a:off x="3025739" y="2509933"/>
          <a:ext cx="3172726" cy="1244090"/>
        </a:xfrm>
        <a:prstGeom prst="ellipse">
          <a:avLst/>
        </a:prstGeom>
        <a:solidFill>
          <a:schemeClr val="accent2">
            <a:hueOff val="-10883119"/>
            <a:satOff val="-11335"/>
            <a:lumOff val="3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Beneficence/ </a:t>
          </a:r>
          <a:r>
            <a:rPr lang="en-US" sz="2400" kern="1200" dirty="0" err="1"/>
            <a:t>Nonmaleficence</a:t>
          </a:r>
          <a:endParaRPr lang="en-US" sz="2400" kern="1200" dirty="0"/>
        </a:p>
      </dsp:txBody>
      <dsp:txXfrm>
        <a:off x="3490374" y="2692126"/>
        <a:ext cx="2243456" cy="87970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532699B-866B-49CF-BE0D-998D6540143F}" type="datetimeFigureOut">
              <a:rPr lang="en-US" smtClean="0"/>
              <a:t>1/8/2021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1A2676F-BB98-4CFD-BD2E-0D02E17B69D0}" type="slidenum">
              <a:rPr lang="en-US" smtClean="0"/>
              <a:t>‹#›</a:t>
            </a:fld>
            <a:endParaRPr lang="en-US"/>
          </a:p>
        </p:txBody>
      </p:sp>
    </p:spTree>
    <p:extLst>
      <p:ext uri="{BB962C8B-B14F-4D97-AF65-F5344CB8AC3E}">
        <p14:creationId xmlns:p14="http://schemas.microsoft.com/office/powerpoint/2010/main" val="3307299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2958D0-CBCE-454B-BCB5-E4E053DEC946}" type="datetimeFigureOut">
              <a:rPr lang="en-US" smtClean="0"/>
              <a:t>1/8/2021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28EFB84-799B-4AEF-90BA-98B3B7355B5F}" type="slidenum">
              <a:rPr lang="en-US" smtClean="0"/>
              <a:t>‹#›</a:t>
            </a:fld>
            <a:endParaRPr lang="en-US"/>
          </a:p>
        </p:txBody>
      </p:sp>
    </p:spTree>
    <p:extLst>
      <p:ext uri="{BB962C8B-B14F-4D97-AF65-F5344CB8AC3E}">
        <p14:creationId xmlns:p14="http://schemas.microsoft.com/office/powerpoint/2010/main" val="63718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a:t>
            </a:fld>
            <a:endParaRPr lang="en-US"/>
          </a:p>
        </p:txBody>
      </p:sp>
    </p:spTree>
    <p:extLst>
      <p:ext uri="{BB962C8B-B14F-4D97-AF65-F5344CB8AC3E}">
        <p14:creationId xmlns:p14="http://schemas.microsoft.com/office/powerpoint/2010/main" val="104657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8EFB84-799B-4AEF-90BA-98B3B7355B5F}" type="slidenum">
              <a:rPr lang="en-US" smtClean="0"/>
              <a:t>13</a:t>
            </a:fld>
            <a:endParaRPr lang="en-US"/>
          </a:p>
        </p:txBody>
      </p:sp>
    </p:spTree>
    <p:extLst>
      <p:ext uri="{BB962C8B-B14F-4D97-AF65-F5344CB8AC3E}">
        <p14:creationId xmlns:p14="http://schemas.microsoft.com/office/powerpoint/2010/main" val="3355283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A6788635-A39A-4623-8997-E6D5A5E839A1}" type="slidenum">
              <a:rPr lang="en-US" smtClean="0"/>
              <a:t>14</a:t>
            </a:fld>
            <a:endParaRPr lang="en-US" dirty="0"/>
          </a:p>
        </p:txBody>
      </p:sp>
    </p:spTree>
    <p:extLst>
      <p:ext uri="{BB962C8B-B14F-4D97-AF65-F5344CB8AC3E}">
        <p14:creationId xmlns:p14="http://schemas.microsoft.com/office/powerpoint/2010/main" val="325491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15</a:t>
            </a:fld>
            <a:endParaRPr lang="en-US"/>
          </a:p>
        </p:txBody>
      </p:sp>
    </p:spTree>
    <p:extLst>
      <p:ext uri="{BB962C8B-B14F-4D97-AF65-F5344CB8AC3E}">
        <p14:creationId xmlns:p14="http://schemas.microsoft.com/office/powerpoint/2010/main" val="38017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16</a:t>
            </a:fld>
            <a:endParaRPr lang="en-US"/>
          </a:p>
        </p:txBody>
      </p:sp>
    </p:spTree>
    <p:extLst>
      <p:ext uri="{BB962C8B-B14F-4D97-AF65-F5344CB8AC3E}">
        <p14:creationId xmlns:p14="http://schemas.microsoft.com/office/powerpoint/2010/main" val="3038153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8EFB84-799B-4AEF-90BA-98B3B7355B5F}" type="slidenum">
              <a:rPr lang="en-US" smtClean="0"/>
              <a:t>17</a:t>
            </a:fld>
            <a:endParaRPr lang="en-US"/>
          </a:p>
        </p:txBody>
      </p:sp>
    </p:spTree>
    <p:extLst>
      <p:ext uri="{BB962C8B-B14F-4D97-AF65-F5344CB8AC3E}">
        <p14:creationId xmlns:p14="http://schemas.microsoft.com/office/powerpoint/2010/main" val="408184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28EFB84-799B-4AEF-90BA-98B3B7355B5F}" type="slidenum">
              <a:rPr lang="en-US" smtClean="0"/>
              <a:t>18</a:t>
            </a:fld>
            <a:endParaRPr lang="en-US"/>
          </a:p>
        </p:txBody>
      </p:sp>
    </p:spTree>
    <p:extLst>
      <p:ext uri="{BB962C8B-B14F-4D97-AF65-F5344CB8AC3E}">
        <p14:creationId xmlns:p14="http://schemas.microsoft.com/office/powerpoint/2010/main" val="1068574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19</a:t>
            </a:fld>
            <a:endParaRPr lang="en-US"/>
          </a:p>
        </p:txBody>
      </p:sp>
    </p:spTree>
    <p:extLst>
      <p:ext uri="{BB962C8B-B14F-4D97-AF65-F5344CB8AC3E}">
        <p14:creationId xmlns:p14="http://schemas.microsoft.com/office/powerpoint/2010/main" val="1711562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20</a:t>
            </a:fld>
            <a:endParaRPr lang="en-US"/>
          </a:p>
        </p:txBody>
      </p:sp>
    </p:spTree>
    <p:extLst>
      <p:ext uri="{BB962C8B-B14F-4D97-AF65-F5344CB8AC3E}">
        <p14:creationId xmlns:p14="http://schemas.microsoft.com/office/powerpoint/2010/main" val="3958949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21</a:t>
            </a:fld>
            <a:endParaRPr lang="en-US"/>
          </a:p>
        </p:txBody>
      </p:sp>
    </p:spTree>
    <p:extLst>
      <p:ext uri="{BB962C8B-B14F-4D97-AF65-F5344CB8AC3E}">
        <p14:creationId xmlns:p14="http://schemas.microsoft.com/office/powerpoint/2010/main" val="424704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EFB84-799B-4AEF-90BA-98B3B7355B5F}" type="slidenum">
              <a:rPr lang="en-US" smtClean="0"/>
              <a:t>22</a:t>
            </a:fld>
            <a:endParaRPr lang="en-US"/>
          </a:p>
        </p:txBody>
      </p:sp>
    </p:spTree>
    <p:extLst>
      <p:ext uri="{BB962C8B-B14F-4D97-AF65-F5344CB8AC3E}">
        <p14:creationId xmlns:p14="http://schemas.microsoft.com/office/powerpoint/2010/main" val="115138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3</a:t>
            </a:fld>
            <a:endParaRPr lang="en-US"/>
          </a:p>
        </p:txBody>
      </p:sp>
    </p:spTree>
    <p:extLst>
      <p:ext uri="{BB962C8B-B14F-4D97-AF65-F5344CB8AC3E}">
        <p14:creationId xmlns:p14="http://schemas.microsoft.com/office/powerpoint/2010/main" val="3648177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lumMod val="50000"/>
                </a:schemeClr>
              </a:solidFill>
            </a:endParaRPr>
          </a:p>
        </p:txBody>
      </p:sp>
      <p:sp>
        <p:nvSpPr>
          <p:cNvPr id="4" name="Slide Number Placeholder 3"/>
          <p:cNvSpPr>
            <a:spLocks noGrp="1"/>
          </p:cNvSpPr>
          <p:nvPr>
            <p:ph type="sldNum" sz="quarter" idx="10"/>
          </p:nvPr>
        </p:nvSpPr>
        <p:spPr/>
        <p:txBody>
          <a:bodyPr/>
          <a:lstStyle/>
          <a:p>
            <a:fld id="{628EFB84-799B-4AEF-90BA-98B3B7355B5F}" type="slidenum">
              <a:rPr lang="en-US" smtClean="0"/>
              <a:t>23</a:t>
            </a:fld>
            <a:endParaRPr lang="en-US"/>
          </a:p>
        </p:txBody>
      </p:sp>
    </p:spTree>
    <p:extLst>
      <p:ext uri="{BB962C8B-B14F-4D97-AF65-F5344CB8AC3E}">
        <p14:creationId xmlns:p14="http://schemas.microsoft.com/office/powerpoint/2010/main" val="937735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A8FB6-8195-41F6-A6CC-B3EEF2E3C6DA}" type="slidenum">
              <a:rPr lang="en-US" smtClean="0"/>
              <a:t>24</a:t>
            </a:fld>
            <a:endParaRPr lang="en-US"/>
          </a:p>
        </p:txBody>
      </p:sp>
    </p:spTree>
    <p:extLst>
      <p:ext uri="{BB962C8B-B14F-4D97-AF65-F5344CB8AC3E}">
        <p14:creationId xmlns:p14="http://schemas.microsoft.com/office/powerpoint/2010/main" val="124580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25</a:t>
            </a:fld>
            <a:endParaRPr lang="en-US"/>
          </a:p>
        </p:txBody>
      </p:sp>
    </p:spTree>
    <p:extLst>
      <p:ext uri="{BB962C8B-B14F-4D97-AF65-F5344CB8AC3E}">
        <p14:creationId xmlns:p14="http://schemas.microsoft.com/office/powerpoint/2010/main" val="3894712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26</a:t>
            </a:fld>
            <a:endParaRPr lang="en-US"/>
          </a:p>
        </p:txBody>
      </p:sp>
    </p:spTree>
    <p:extLst>
      <p:ext uri="{BB962C8B-B14F-4D97-AF65-F5344CB8AC3E}">
        <p14:creationId xmlns:p14="http://schemas.microsoft.com/office/powerpoint/2010/main" val="300669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27</a:t>
            </a:fld>
            <a:endParaRPr lang="en-US"/>
          </a:p>
        </p:txBody>
      </p:sp>
    </p:spTree>
    <p:extLst>
      <p:ext uri="{BB962C8B-B14F-4D97-AF65-F5344CB8AC3E}">
        <p14:creationId xmlns:p14="http://schemas.microsoft.com/office/powerpoint/2010/main" val="2723234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28</a:t>
            </a:fld>
            <a:endParaRPr lang="en-US"/>
          </a:p>
        </p:txBody>
      </p:sp>
    </p:spTree>
    <p:extLst>
      <p:ext uri="{BB962C8B-B14F-4D97-AF65-F5344CB8AC3E}">
        <p14:creationId xmlns:p14="http://schemas.microsoft.com/office/powerpoint/2010/main" val="3025092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defTabSz="285750">
              <a:lnSpc>
                <a:spcPct val="90000"/>
              </a:lnSpc>
              <a:buClr>
                <a:schemeClr val="accent1">
                  <a:lumMod val="75000"/>
                </a:schemeClr>
              </a:buCl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29</a:t>
            </a:fld>
            <a:endParaRPr lang="en-US"/>
          </a:p>
        </p:txBody>
      </p:sp>
    </p:spTree>
    <p:extLst>
      <p:ext uri="{BB962C8B-B14F-4D97-AF65-F5344CB8AC3E}">
        <p14:creationId xmlns:p14="http://schemas.microsoft.com/office/powerpoint/2010/main" val="80720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A8FB6-8195-41F6-A6CC-B3EEF2E3C6DA}" type="slidenum">
              <a:rPr lang="en-US" smtClean="0"/>
              <a:t>30</a:t>
            </a:fld>
            <a:endParaRPr lang="en-US"/>
          </a:p>
        </p:txBody>
      </p:sp>
    </p:spTree>
    <p:extLst>
      <p:ext uri="{BB962C8B-B14F-4D97-AF65-F5344CB8AC3E}">
        <p14:creationId xmlns:p14="http://schemas.microsoft.com/office/powerpoint/2010/main" val="906257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31</a:t>
            </a:fld>
            <a:endParaRPr lang="en-US"/>
          </a:p>
        </p:txBody>
      </p:sp>
    </p:spTree>
    <p:extLst>
      <p:ext uri="{BB962C8B-B14F-4D97-AF65-F5344CB8AC3E}">
        <p14:creationId xmlns:p14="http://schemas.microsoft.com/office/powerpoint/2010/main" val="1977332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32</a:t>
            </a:fld>
            <a:endParaRPr lang="en-US"/>
          </a:p>
        </p:txBody>
      </p:sp>
    </p:spTree>
    <p:extLst>
      <p:ext uri="{BB962C8B-B14F-4D97-AF65-F5344CB8AC3E}">
        <p14:creationId xmlns:p14="http://schemas.microsoft.com/office/powerpoint/2010/main" val="78403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4</a:t>
            </a:fld>
            <a:endParaRPr lang="en-US"/>
          </a:p>
        </p:txBody>
      </p:sp>
    </p:spTree>
    <p:extLst>
      <p:ext uri="{BB962C8B-B14F-4D97-AF65-F5344CB8AC3E}">
        <p14:creationId xmlns:p14="http://schemas.microsoft.com/office/powerpoint/2010/main" val="2002736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33</a:t>
            </a:fld>
            <a:endParaRPr lang="en-US"/>
          </a:p>
        </p:txBody>
      </p:sp>
    </p:spTree>
    <p:extLst>
      <p:ext uri="{BB962C8B-B14F-4D97-AF65-F5344CB8AC3E}">
        <p14:creationId xmlns:p14="http://schemas.microsoft.com/office/powerpoint/2010/main" val="53768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5</a:t>
            </a:fld>
            <a:endParaRPr lang="en-US"/>
          </a:p>
        </p:txBody>
      </p:sp>
    </p:spTree>
    <p:extLst>
      <p:ext uri="{BB962C8B-B14F-4D97-AF65-F5344CB8AC3E}">
        <p14:creationId xmlns:p14="http://schemas.microsoft.com/office/powerpoint/2010/main" val="812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7</a:t>
            </a:fld>
            <a:endParaRPr lang="en-US"/>
          </a:p>
        </p:txBody>
      </p:sp>
    </p:spTree>
    <p:extLst>
      <p:ext uri="{BB962C8B-B14F-4D97-AF65-F5344CB8AC3E}">
        <p14:creationId xmlns:p14="http://schemas.microsoft.com/office/powerpoint/2010/main" val="289410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8</a:t>
            </a:fld>
            <a:endParaRPr lang="en-US"/>
          </a:p>
        </p:txBody>
      </p:sp>
    </p:spTree>
    <p:extLst>
      <p:ext uri="{BB962C8B-B14F-4D97-AF65-F5344CB8AC3E}">
        <p14:creationId xmlns:p14="http://schemas.microsoft.com/office/powerpoint/2010/main" val="23514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10</a:t>
            </a:fld>
            <a:endParaRPr lang="en-US"/>
          </a:p>
        </p:txBody>
      </p:sp>
    </p:spTree>
    <p:extLst>
      <p:ext uri="{BB962C8B-B14F-4D97-AF65-F5344CB8AC3E}">
        <p14:creationId xmlns:p14="http://schemas.microsoft.com/office/powerpoint/2010/main" val="176278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11</a:t>
            </a:fld>
            <a:endParaRPr lang="en-US"/>
          </a:p>
        </p:txBody>
      </p:sp>
    </p:spTree>
    <p:extLst>
      <p:ext uri="{BB962C8B-B14F-4D97-AF65-F5344CB8AC3E}">
        <p14:creationId xmlns:p14="http://schemas.microsoft.com/office/powerpoint/2010/main" val="397603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12</a:t>
            </a:fld>
            <a:endParaRPr lang="en-US"/>
          </a:p>
        </p:txBody>
      </p:sp>
    </p:spTree>
    <p:extLst>
      <p:ext uri="{BB962C8B-B14F-4D97-AF65-F5344CB8AC3E}">
        <p14:creationId xmlns:p14="http://schemas.microsoft.com/office/powerpoint/2010/main" val="183860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5943600"/>
            <a:ext cx="9144000" cy="914400"/>
          </a:xfrm>
          <a:prstGeom prst="rect">
            <a:avLst/>
          </a:prstGeom>
          <a:solidFill>
            <a:srgbClr val="D1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0" y="22860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0" hasCustomPrompt="1"/>
          </p:nvPr>
        </p:nvSpPr>
        <p:spPr>
          <a:xfrm>
            <a:off x="5029200" y="2286000"/>
            <a:ext cx="3429000" cy="1143000"/>
          </a:xfrm>
        </p:spPr>
        <p:txBody>
          <a:bodyPr lIns="0" tIns="0" rIns="0" bIns="0" anchor="ctr" anchorCtr="0">
            <a:normAutofit/>
          </a:bodyPr>
          <a:lstStyle>
            <a:lvl1pPr marL="0" indent="0">
              <a:buFontTx/>
              <a:buNone/>
              <a:defRPr sz="2400" b="1">
                <a:solidFill>
                  <a:schemeClr val="tx2"/>
                </a:solidFill>
                <a:latin typeface="+mj-lt"/>
                <a:cs typeface="Arial"/>
              </a:defRPr>
            </a:lvl1pPr>
            <a:lvl2pPr marL="457200" indent="0">
              <a:buFontTx/>
              <a:buNone/>
              <a:defRPr sz="2000">
                <a:latin typeface="Arial"/>
                <a:cs typeface="Arial"/>
              </a:defRPr>
            </a:lvl2pPr>
            <a:lvl3pPr marL="914400" indent="0">
              <a:buFontTx/>
              <a:buNone/>
              <a:defRPr sz="2000">
                <a:latin typeface="Arial"/>
                <a:cs typeface="Arial"/>
              </a:defRPr>
            </a:lvl3pPr>
            <a:lvl4pPr marL="1371600" indent="0">
              <a:buFontTx/>
              <a:buNone/>
              <a:defRPr sz="2000">
                <a:latin typeface="Arial"/>
                <a:cs typeface="Arial"/>
              </a:defRPr>
            </a:lvl4pPr>
            <a:lvl5pPr marL="1828800" indent="0">
              <a:buFontTx/>
              <a:buNone/>
              <a:defRPr sz="2000">
                <a:latin typeface="Arial"/>
                <a:cs typeface="Arial"/>
              </a:defRPr>
            </a:lvl5pPr>
          </a:lstStyle>
          <a:p>
            <a:pPr lvl="0"/>
            <a:r>
              <a:rPr lang="en-CA" dirty="0"/>
              <a:t>Ethics Matters!</a:t>
            </a:r>
            <a:endParaRPr lang="en-US" dirty="0"/>
          </a:p>
        </p:txBody>
      </p:sp>
      <p:sp>
        <p:nvSpPr>
          <p:cNvPr id="18" name="Content Placeholder 17"/>
          <p:cNvSpPr>
            <a:spLocks noGrp="1"/>
          </p:cNvSpPr>
          <p:nvPr>
            <p:ph sz="quarter" idx="12" hasCustomPrompt="1"/>
          </p:nvPr>
        </p:nvSpPr>
        <p:spPr>
          <a:xfrm>
            <a:off x="4800600" y="6172200"/>
            <a:ext cx="3657600" cy="457200"/>
          </a:xfrm>
        </p:spPr>
        <p:txBody>
          <a:bodyPr lIns="0" tIns="0" rIns="0" bIns="0">
            <a:noAutofit/>
          </a:bodyPr>
          <a:lstStyle>
            <a:lvl1pPr marL="0" indent="0" algn="r">
              <a:buFontTx/>
              <a:buNone/>
              <a:defRPr sz="1400" baseline="0">
                <a:solidFill>
                  <a:srgbClr val="215968"/>
                </a:solidFill>
                <a:latin typeface="+mn-lt"/>
                <a:cs typeface="Arial"/>
              </a:defRPr>
            </a:lvl1pPr>
            <a:lvl2pPr marL="457200" indent="0">
              <a:buFontTx/>
              <a:buNone/>
              <a:defRPr sz="1400">
                <a:solidFill>
                  <a:srgbClr val="215968"/>
                </a:solidFill>
                <a:latin typeface="+mn-lt"/>
                <a:cs typeface="Arial"/>
              </a:defRPr>
            </a:lvl2pPr>
            <a:lvl3pPr marL="914400" indent="0">
              <a:buFontTx/>
              <a:buNone/>
              <a:defRPr sz="1400">
                <a:solidFill>
                  <a:srgbClr val="215968"/>
                </a:solidFill>
                <a:latin typeface="+mn-lt"/>
                <a:cs typeface="Arial"/>
              </a:defRPr>
            </a:lvl3pPr>
            <a:lvl4pPr marL="1371600" indent="0">
              <a:buFontTx/>
              <a:buNone/>
              <a:defRPr sz="1400">
                <a:solidFill>
                  <a:srgbClr val="215968"/>
                </a:solidFill>
                <a:latin typeface="+mn-lt"/>
                <a:cs typeface="Arial"/>
              </a:defRPr>
            </a:lvl4pPr>
            <a:lvl5pPr marL="1828800" indent="0">
              <a:buFontTx/>
              <a:buNone/>
              <a:defRPr sz="1400">
                <a:solidFill>
                  <a:srgbClr val="215968"/>
                </a:solidFill>
                <a:latin typeface="+mn-lt"/>
                <a:cs typeface="Arial"/>
              </a:defRPr>
            </a:lvl5pPr>
          </a:lstStyle>
          <a:p>
            <a:pPr lvl="0"/>
            <a:r>
              <a:rPr lang="en-CA" dirty="0"/>
              <a:t>Secondary Affiliation/Logo</a:t>
            </a:r>
            <a:br>
              <a:rPr lang="en-CA" dirty="0"/>
            </a:br>
            <a:r>
              <a:rPr lang="en-CA" dirty="0"/>
              <a:t>(Click to edit)</a:t>
            </a:r>
          </a:p>
        </p:txBody>
      </p:sp>
      <p:sp>
        <p:nvSpPr>
          <p:cNvPr id="20" name="Text Placeholder 19"/>
          <p:cNvSpPr>
            <a:spLocks noGrp="1"/>
          </p:cNvSpPr>
          <p:nvPr>
            <p:ph type="body" sz="quarter" idx="13" hasCustomPrompt="1"/>
          </p:nvPr>
        </p:nvSpPr>
        <p:spPr>
          <a:xfrm>
            <a:off x="685800" y="6172200"/>
            <a:ext cx="3657600" cy="457200"/>
          </a:xfrm>
        </p:spPr>
        <p:txBody>
          <a:bodyPr lIns="0" tIns="0" rIns="0" bIns="0">
            <a:normAutofit/>
          </a:bodyPr>
          <a:lstStyle>
            <a:lvl1pPr marL="0" indent="0">
              <a:buFontTx/>
              <a:buNone/>
              <a:defRPr sz="1400" baseline="0">
                <a:solidFill>
                  <a:srgbClr val="215968"/>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CA" dirty="0"/>
              <a:t>Presenter names (Click to edit)</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765" y="2286000"/>
            <a:ext cx="3249670" cy="1143000"/>
          </a:xfrm>
          <a:prstGeom prst="rect">
            <a:avLst/>
          </a:prstGeom>
        </p:spPr>
      </p:pic>
      <p:sp>
        <p:nvSpPr>
          <p:cNvPr id="11" name="Rectangle 10"/>
          <p:cNvSpPr/>
          <p:nvPr userDrawn="1"/>
        </p:nvSpPr>
        <p:spPr>
          <a:xfrm>
            <a:off x="0" y="5943600"/>
            <a:ext cx="9144000" cy="914400"/>
          </a:xfrm>
          <a:prstGeom prst="rect">
            <a:avLst/>
          </a:prstGeom>
          <a:solidFill>
            <a:srgbClr val="D1DD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82996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971800"/>
            <a:ext cx="3048000" cy="1072067"/>
          </a:xfrm>
          <a:prstGeom prst="rect">
            <a:avLst/>
          </a:prstGeom>
        </p:spPr>
      </p:pic>
      <p:sp>
        <p:nvSpPr>
          <p:cNvPr id="5" name="TextBox 4"/>
          <p:cNvSpPr txBox="1"/>
          <p:nvPr/>
        </p:nvSpPr>
        <p:spPr>
          <a:xfrm>
            <a:off x="2743200" y="4462272"/>
            <a:ext cx="3657600" cy="224588"/>
          </a:xfrm>
          <a:prstGeom prst="rect">
            <a:avLst/>
          </a:prstGeom>
          <a:noFill/>
        </p:spPr>
        <p:txBody>
          <a:bodyPr wrap="square" lIns="0" tIns="0" rIns="0" bIns="0" rtlCol="0">
            <a:normAutofit/>
          </a:bodyPr>
          <a:lstStyle/>
          <a:p>
            <a:pPr algn="ctr"/>
            <a:r>
              <a:rPr lang="en-CA" sz="1400" dirty="0">
                <a:solidFill>
                  <a:srgbClr val="4D728E"/>
                </a:solidFill>
                <a:latin typeface="Arial" panose="020B0604020202020204" pitchFamily="34" charset="0"/>
                <a:cs typeface="Arial" panose="020B0604020202020204" pitchFamily="34" charset="0"/>
              </a:rPr>
              <a:t>www.hamiltonhealthsciences.ca</a:t>
            </a:r>
            <a:endParaRPr lang="en-US" sz="1400" dirty="0">
              <a:solidFill>
                <a:srgbClr val="4D728E"/>
              </a:solidFill>
            </a:endParaRPr>
          </a:p>
        </p:txBody>
      </p:sp>
      <p:sp>
        <p:nvSpPr>
          <p:cNvPr id="7" name="Text Placeholder 6"/>
          <p:cNvSpPr>
            <a:spLocks noGrp="1"/>
          </p:cNvSpPr>
          <p:nvPr>
            <p:ph type="body" sz="quarter" idx="10" hasCustomPrompt="1"/>
          </p:nvPr>
        </p:nvSpPr>
        <p:spPr>
          <a:xfrm>
            <a:off x="571500" y="5829300"/>
            <a:ext cx="8001000" cy="228600"/>
          </a:xfrm>
        </p:spPr>
        <p:txBody>
          <a:bodyPr lIns="0" tIns="0" rIns="0" bIns="0">
            <a:noAutofit/>
          </a:bodyPr>
          <a:lstStyle>
            <a:lvl1pPr marL="0" indent="0" algn="ctr">
              <a:buFontTx/>
              <a:buNone/>
              <a:defRPr sz="1200" b="1">
                <a:solidFill>
                  <a:schemeClr val="tx2"/>
                </a:solidFill>
              </a:defRPr>
            </a:lvl1pPr>
            <a:lvl2pPr marL="457200" indent="0" algn="ctr">
              <a:buFontTx/>
              <a:buNone/>
              <a:defRPr sz="1200" b="1"/>
            </a:lvl2pPr>
            <a:lvl3pPr marL="914400" indent="0" algn="ctr">
              <a:buFontTx/>
              <a:buNone/>
              <a:defRPr sz="1200" b="1"/>
            </a:lvl3pPr>
            <a:lvl4pPr marL="1371600" indent="0" algn="ctr">
              <a:buFontTx/>
              <a:buNone/>
              <a:defRPr sz="1200" b="1"/>
            </a:lvl4pPr>
            <a:lvl5pPr marL="1828800" indent="0" algn="ctr">
              <a:buFontTx/>
              <a:buNone/>
              <a:defRPr sz="1200" b="1"/>
            </a:lvl5pPr>
          </a:lstStyle>
          <a:p>
            <a:pPr lvl="0"/>
            <a:r>
              <a:rPr lang="en-CA" dirty="0"/>
              <a:t>Presentation Title (Click to edit)</a:t>
            </a:r>
            <a:endParaRPr lang="en-US" dirty="0"/>
          </a:p>
        </p:txBody>
      </p:sp>
      <p:sp>
        <p:nvSpPr>
          <p:cNvPr id="8" name="Text Placeholder 6"/>
          <p:cNvSpPr>
            <a:spLocks noGrp="1"/>
          </p:cNvSpPr>
          <p:nvPr>
            <p:ph type="body" sz="quarter" idx="11" hasCustomPrompt="1"/>
          </p:nvPr>
        </p:nvSpPr>
        <p:spPr>
          <a:xfrm>
            <a:off x="571500" y="6117336"/>
            <a:ext cx="8001000" cy="228600"/>
          </a:xfrm>
        </p:spPr>
        <p:txBody>
          <a:bodyPr lIns="0" tIns="0" rIns="0" bIns="0">
            <a:noAutofit/>
          </a:bodyPr>
          <a:lstStyle>
            <a:lvl1pPr marL="0" indent="0" algn="ctr">
              <a:buFontTx/>
              <a:buNone/>
              <a:defRPr sz="1200" b="0" baseline="0">
                <a:solidFill>
                  <a:schemeClr val="accent1"/>
                </a:solidFill>
              </a:defRPr>
            </a:lvl1pPr>
            <a:lvl2pPr marL="457200" indent="0" algn="ctr">
              <a:buFontTx/>
              <a:buNone/>
              <a:defRPr sz="1200" b="1"/>
            </a:lvl2pPr>
            <a:lvl3pPr marL="914400" indent="0" algn="ctr">
              <a:buFontTx/>
              <a:buNone/>
              <a:defRPr sz="1200" b="1"/>
            </a:lvl3pPr>
            <a:lvl4pPr marL="1371600" indent="0" algn="ctr">
              <a:buFontTx/>
              <a:buNone/>
              <a:defRPr sz="1200" b="1"/>
            </a:lvl4pPr>
            <a:lvl5pPr marL="1828800" indent="0" algn="ctr">
              <a:buFontTx/>
              <a:buNone/>
              <a:defRPr sz="1200" b="1"/>
            </a:lvl5pPr>
          </a:lstStyle>
          <a:p>
            <a:pPr lvl="0"/>
            <a:r>
              <a:rPr lang="en-CA" dirty="0"/>
              <a:t>Presenter name 1, Presenter name 2, Presenter name 3 (Click to edit)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0" y="2971800"/>
            <a:ext cx="3048000" cy="1072067"/>
          </a:xfrm>
          <a:prstGeom prst="rect">
            <a:avLst/>
          </a:prstGeom>
        </p:spPr>
      </p:pic>
      <p:sp>
        <p:nvSpPr>
          <p:cNvPr id="9" name="TextBox 8"/>
          <p:cNvSpPr txBox="1"/>
          <p:nvPr userDrawn="1"/>
        </p:nvSpPr>
        <p:spPr>
          <a:xfrm>
            <a:off x="2743200" y="4462272"/>
            <a:ext cx="3657600" cy="224588"/>
          </a:xfrm>
          <a:prstGeom prst="rect">
            <a:avLst/>
          </a:prstGeom>
          <a:noFill/>
        </p:spPr>
        <p:txBody>
          <a:bodyPr wrap="square" lIns="0" tIns="0" rIns="0" bIns="0" rtlCol="0">
            <a:normAutofit/>
          </a:bodyPr>
          <a:lstStyle/>
          <a:p>
            <a:pPr algn="ctr"/>
            <a:r>
              <a:rPr lang="en-CA" sz="1400" dirty="0">
                <a:solidFill>
                  <a:schemeClr val="accent1"/>
                </a:solidFill>
                <a:latin typeface="Arial" panose="020B0604020202020204" pitchFamily="34" charset="0"/>
                <a:cs typeface="Arial" panose="020B0604020202020204" pitchFamily="34" charset="0"/>
              </a:rPr>
              <a:t>www.hamiltonhealthsciences.ca</a:t>
            </a:r>
            <a:endParaRPr lang="en-US" sz="1400" dirty="0">
              <a:solidFill>
                <a:schemeClr val="accent1"/>
              </a:solidFill>
            </a:endParaRPr>
          </a:p>
        </p:txBody>
      </p:sp>
    </p:spTree>
    <p:extLst>
      <p:ext uri="{BB962C8B-B14F-4D97-AF65-F5344CB8AC3E}">
        <p14:creationId xmlns:p14="http://schemas.microsoft.com/office/powerpoint/2010/main" val="94779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4490" y="2590665"/>
            <a:ext cx="7514035" cy="312420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76226-20CB-4D24-861E-9876DABA24EE}"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13893" y="5867132"/>
            <a:ext cx="413375" cy="365125"/>
          </a:xfrm>
        </p:spPr>
        <p:txBody>
          <a:bodyPr/>
          <a:lstStyle/>
          <a:p>
            <a:fld id="{FE0B2566-AD39-41E0-ACD6-658AA0C72C4F}" type="slidenum">
              <a:rPr lang="en-US" smtClean="0"/>
              <a:t>‹#›</a:t>
            </a:fld>
            <a:endParaRPr lang="en-US"/>
          </a:p>
        </p:txBody>
      </p:sp>
    </p:spTree>
    <p:extLst>
      <p:ext uri="{BB962C8B-B14F-4D97-AF65-F5344CB8AC3E}">
        <p14:creationId xmlns:p14="http://schemas.microsoft.com/office/powerpoint/2010/main" val="264665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76226-20CB-4D24-861E-9876DABA24EE}"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B2566-AD39-41E0-ACD6-658AA0C72C4F}" type="slidenum">
              <a:rPr lang="en-US" smtClean="0"/>
              <a:t>‹#›</a:t>
            </a:fld>
            <a:endParaRPr lang="en-US"/>
          </a:p>
        </p:txBody>
      </p:sp>
    </p:spTree>
    <p:extLst>
      <p:ext uri="{BB962C8B-B14F-4D97-AF65-F5344CB8AC3E}">
        <p14:creationId xmlns:p14="http://schemas.microsoft.com/office/powerpoint/2010/main" val="288233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914400" y="6062471"/>
            <a:ext cx="576072" cy="487509"/>
          </a:xfrm>
          <a:prstGeom prst="rect">
            <a:avLst/>
          </a:prstGeom>
        </p:spPr>
      </p:pic>
      <p:sp>
        <p:nvSpPr>
          <p:cNvPr id="7" name="Text Placeholder 3"/>
          <p:cNvSpPr>
            <a:spLocks noGrp="1"/>
          </p:cNvSpPr>
          <p:nvPr>
            <p:ph type="body" sz="quarter" idx="12"/>
          </p:nvPr>
        </p:nvSpPr>
        <p:spPr>
          <a:xfrm>
            <a:off x="914400" y="2286000"/>
            <a:ext cx="7543800" cy="3429000"/>
          </a:xfrm>
        </p:spPr>
        <p:txBody>
          <a:bodyPr lIns="0" tIns="0" rIns="0" bIns="0" numCol="1"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sp>
        <p:nvSpPr>
          <p:cNvPr id="8" name="Slide Number Placeholder 3"/>
          <p:cNvSpPr>
            <a:spLocks noGrp="1"/>
          </p:cNvSpPr>
          <p:nvPr>
            <p:ph type="sldNum" sz="quarter" idx="16"/>
          </p:nvPr>
        </p:nvSpPr>
        <p:spPr>
          <a:xfrm>
            <a:off x="457200" y="5972658"/>
            <a:ext cx="1828800" cy="577323"/>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9"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pic>
        <p:nvPicPr>
          <p:cNvPr id="4" name="Picture 3"/>
          <p:cNvPicPr>
            <a:picLocks noChangeAspect="1"/>
          </p:cNvPicPr>
          <p:nvPr userDrawn="1"/>
        </p:nvPicPr>
        <p:blipFill>
          <a:blip r:embed="rId3"/>
          <a:stretch>
            <a:fillRect/>
          </a:stretch>
        </p:blipFill>
        <p:spPr>
          <a:xfrm>
            <a:off x="3967758" y="5972658"/>
            <a:ext cx="1761905" cy="552381"/>
          </a:xfrm>
          <a:prstGeom prst="rect">
            <a:avLst/>
          </a:prstGeom>
        </p:spPr>
      </p:pic>
      <p:pic>
        <p:nvPicPr>
          <p:cNvPr id="10" name="Picture 9"/>
          <p:cNvPicPr>
            <a:picLocks noChangeAspect="1"/>
          </p:cNvPicPr>
          <p:nvPr userDrawn="1"/>
        </p:nvPicPr>
        <p:blipFill>
          <a:blip r:embed="rId4"/>
          <a:stretch>
            <a:fillRect/>
          </a:stretch>
        </p:blipFill>
        <p:spPr>
          <a:xfrm>
            <a:off x="7312567" y="5987177"/>
            <a:ext cx="1590476" cy="638095"/>
          </a:xfrm>
          <a:prstGeom prst="rect">
            <a:avLst/>
          </a:prstGeom>
        </p:spPr>
      </p:pic>
    </p:spTree>
    <p:extLst>
      <p:ext uri="{BB962C8B-B14F-4D97-AF65-F5344CB8AC3E}">
        <p14:creationId xmlns:p14="http://schemas.microsoft.com/office/powerpoint/2010/main" val="38240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4" name="Text Placeholder 3"/>
          <p:cNvSpPr>
            <a:spLocks noGrp="1"/>
          </p:cNvSpPr>
          <p:nvPr>
            <p:ph type="body" sz="quarter" idx="12"/>
          </p:nvPr>
        </p:nvSpPr>
        <p:spPr>
          <a:xfrm>
            <a:off x="914400" y="2286000"/>
            <a:ext cx="7543800" cy="3429000"/>
          </a:xfrm>
        </p:spPr>
        <p:txBody>
          <a:bodyPr lIns="0" tIns="0" rIns="0" bIns="0" numCol="2"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sp>
        <p:nvSpPr>
          <p:cNvPr id="13"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4"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356309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4F7DA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0" y="1828800"/>
            <a:ext cx="3429000" cy="2286000"/>
          </a:xfrm>
          <a:ln>
            <a:noFill/>
          </a:ln>
        </p:spPr>
        <p:txBody>
          <a:bodyPr lIns="0" tIns="0" rIns="0" bIns="0" anchor="ctr" anchorCtr="0">
            <a:normAutofit/>
          </a:bodyPr>
          <a:lstStyle>
            <a:lvl1pPr marL="0" indent="0">
              <a:buNone/>
              <a:defRPr sz="2800" b="0" i="0" baseline="0">
                <a:solidFill>
                  <a:srgbClr val="FFFFFF"/>
                </a:solidFill>
                <a:latin typeface="+mj-lt"/>
                <a:cs typeface="Calibri"/>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cxnSp>
        <p:nvCxnSpPr>
          <p:cNvPr id="9" name="Straight Connector 8"/>
          <p:cNvCxnSpPr/>
          <p:nvPr/>
        </p:nvCxnSpPr>
        <p:spPr>
          <a:xfrm>
            <a:off x="4572000" y="2514600"/>
            <a:ext cx="0" cy="1069848"/>
          </a:xfrm>
          <a:prstGeom prst="line">
            <a:avLst/>
          </a:prstGeom>
          <a:ln>
            <a:solidFill>
              <a:srgbClr val="D1DDE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534" y="5943600"/>
            <a:ext cx="1294932" cy="454653"/>
          </a:xfrm>
          <a:prstGeom prst="rect">
            <a:avLst/>
          </a:prstGeom>
        </p:spPr>
      </p:pic>
      <p:sp>
        <p:nvSpPr>
          <p:cNvPr id="12" name="Text Placeholder 11"/>
          <p:cNvSpPr>
            <a:spLocks noGrp="1"/>
          </p:cNvSpPr>
          <p:nvPr>
            <p:ph type="body" sz="quarter" idx="10"/>
          </p:nvPr>
        </p:nvSpPr>
        <p:spPr>
          <a:xfrm>
            <a:off x="685800" y="1828800"/>
            <a:ext cx="3429000" cy="2286000"/>
          </a:xfrm>
        </p:spPr>
        <p:txBody>
          <a:bodyPr lIns="0" tIns="0" rIns="0" bIns="0" anchor="ctr" anchorCtr="0">
            <a:normAutofit/>
          </a:bodyPr>
          <a:lstStyle>
            <a:lvl1pPr marL="0" indent="0" algn="l">
              <a:buFontTx/>
              <a:buNone/>
              <a:defRPr sz="3200" b="1" baseline="0">
                <a:solidFill>
                  <a:schemeClr val="bg1"/>
                </a:solidFill>
                <a:latin typeface="+mj-lt"/>
              </a:defRPr>
            </a:lvl1pPr>
            <a:lvl2pPr marL="457200" indent="0">
              <a:buFontTx/>
              <a:buNone/>
              <a:defRPr sz="4500">
                <a:latin typeface="+mj-lt"/>
              </a:defRPr>
            </a:lvl2pPr>
            <a:lvl3pPr marL="914400" indent="0">
              <a:buFontTx/>
              <a:buNone/>
              <a:defRPr sz="4500">
                <a:latin typeface="+mj-lt"/>
              </a:defRPr>
            </a:lvl3pPr>
            <a:lvl4pPr marL="1371600" indent="0">
              <a:buFontTx/>
              <a:buNone/>
              <a:defRPr sz="4500">
                <a:latin typeface="+mj-lt"/>
              </a:defRPr>
            </a:lvl4pPr>
            <a:lvl5pPr marL="1828800" indent="0">
              <a:buFontTx/>
              <a:buNone/>
              <a:defRPr sz="4500">
                <a:latin typeface="+mj-lt"/>
              </a:defRPr>
            </a:lvl5pPr>
          </a:lstStyle>
          <a:p>
            <a:pPr lvl="0"/>
            <a:r>
              <a:rPr lang="en-CA" dirty="0"/>
              <a:t>Click to edit Master text styles</a:t>
            </a:r>
          </a:p>
        </p:txBody>
      </p:sp>
      <p:cxnSp>
        <p:nvCxnSpPr>
          <p:cNvPr id="6" name="Straight Connector 5"/>
          <p:cNvCxnSpPr/>
          <p:nvPr userDrawn="1"/>
        </p:nvCxnSpPr>
        <p:spPr>
          <a:xfrm>
            <a:off x="4572000" y="2380376"/>
            <a:ext cx="0" cy="1143000"/>
          </a:xfrm>
          <a:prstGeom prst="line">
            <a:avLst/>
          </a:prstGeom>
          <a:ln>
            <a:solidFill>
              <a:srgbClr val="D1DDE6"/>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4534" y="5943600"/>
            <a:ext cx="1294932" cy="454653"/>
          </a:xfrm>
          <a:prstGeom prst="rect">
            <a:avLst/>
          </a:prstGeom>
        </p:spPr>
      </p:pic>
    </p:spTree>
    <p:extLst>
      <p:ext uri="{BB962C8B-B14F-4D97-AF65-F5344CB8AC3E}">
        <p14:creationId xmlns:p14="http://schemas.microsoft.com/office/powerpoint/2010/main" val="985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5660136" y="0"/>
            <a:ext cx="3483864" cy="6858000"/>
          </a:xfrm>
        </p:spPr>
        <p:txBody>
          <a:bodyPr tIns="0" rIns="0" bIns="0" anchor="ctr" anchorCtr="0"/>
          <a:lstStyle>
            <a:lvl1pPr marL="0" indent="0" algn="ctr">
              <a:buFontTx/>
              <a:buNone/>
              <a:defRPr/>
            </a:lvl1pPr>
          </a:lstStyle>
          <a:p>
            <a:r>
              <a:rPr lang="en-CA"/>
              <a:t>Drag picture to placeholder or click icon to add</a:t>
            </a:r>
            <a:endParaRPr lang="en-US" dirty="0"/>
          </a:p>
        </p:txBody>
      </p:sp>
      <p:sp>
        <p:nvSpPr>
          <p:cNvPr id="10" name="Text Placeholder 3"/>
          <p:cNvSpPr>
            <a:spLocks noGrp="1"/>
          </p:cNvSpPr>
          <p:nvPr>
            <p:ph type="body" sz="quarter" idx="12"/>
          </p:nvPr>
        </p:nvSpPr>
        <p:spPr>
          <a:xfrm>
            <a:off x="914400" y="2286000"/>
            <a:ext cx="4343400" cy="3429000"/>
          </a:xfrm>
        </p:spPr>
        <p:txBody>
          <a:bodyPr lIns="0" tIns="0" rIns="0" bIns="0" numCol="1" spcCol="228600">
            <a:normAutofit/>
          </a:bodyPr>
          <a:lstStyle>
            <a:lvl1pPr marL="342900" indent="-342900">
              <a:lnSpc>
                <a:spcPts val="2400"/>
              </a:lnSpc>
              <a:spcBef>
                <a:spcPts val="0"/>
              </a:spcBef>
              <a:spcAft>
                <a:spcPts val="1200"/>
              </a:spcAft>
              <a:buClr>
                <a:schemeClr val="accent5">
                  <a:lumMod val="75000"/>
                </a:schemeClr>
              </a:buClr>
              <a:buFont typeface="Arial" panose="020B0604020202020204" pitchFamily="34" charset="0"/>
              <a:buChar char="►"/>
              <a:defRPr sz="1800">
                <a:solidFill>
                  <a:schemeClr val="tx2"/>
                </a:solidFill>
              </a:defRPr>
            </a:lvl1pPr>
            <a:lvl2pPr marL="742950" indent="-285750">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50" indent="-285750">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550" indent="-285750">
              <a:lnSpc>
                <a:spcPts val="2400"/>
              </a:lnSpc>
              <a:spcBef>
                <a:spcPts val="0"/>
              </a:spcBef>
              <a:spcAft>
                <a:spcPts val="1200"/>
              </a:spcAft>
              <a:buClr>
                <a:schemeClr val="accent5">
                  <a:lumMod val="75000"/>
                </a:schemeClr>
              </a:buClr>
              <a:buFont typeface="Wingdings" panose="05000000000000000000" pitchFamily="2" charset="2"/>
              <a:buChar char="§"/>
              <a:defRPr sz="1800" baseline="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CA" dirty="0"/>
              <a:t>Fifth Level</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5" name="Title 1"/>
          <p:cNvSpPr>
            <a:spLocks noGrp="1"/>
          </p:cNvSpPr>
          <p:nvPr>
            <p:ph type="title" hasCustomPrompt="1"/>
          </p:nvPr>
        </p:nvSpPr>
        <p:spPr>
          <a:xfrm>
            <a:off x="685800" y="685800"/>
            <a:ext cx="4572000" cy="1143000"/>
          </a:xfrm>
        </p:spPr>
        <p:txBody>
          <a:bodyPr lIns="0" tIns="0" rIns="0" bIns="0" anchor="t" anchorCtr="0"/>
          <a:lstStyle>
            <a:lvl1pPr algn="l">
              <a:defRPr b="1">
                <a:solidFill>
                  <a:schemeClr val="accent1"/>
                </a:solidFill>
              </a:defRPr>
            </a:lvl1pPr>
          </a:lstStyle>
          <a:p>
            <a:r>
              <a:rPr lang="en-US" dirty="0"/>
              <a:t>Click to edit title</a:t>
            </a:r>
          </a:p>
        </p:txBody>
      </p:sp>
    </p:spTree>
    <p:extLst>
      <p:ext uri="{BB962C8B-B14F-4D97-AF65-F5344CB8AC3E}">
        <p14:creationId xmlns:p14="http://schemas.microsoft.com/office/powerpoint/2010/main" val="391278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5945" y="6062472"/>
            <a:ext cx="563382" cy="487509"/>
          </a:xfrm>
          <a:prstGeom prst="rect">
            <a:avLst/>
          </a:prstGeom>
        </p:spPr>
      </p:pic>
      <p:sp>
        <p:nvSpPr>
          <p:cNvPr id="7" name="Text Placeholder 3"/>
          <p:cNvSpPr>
            <a:spLocks noGrp="1"/>
          </p:cNvSpPr>
          <p:nvPr>
            <p:ph type="body" sz="quarter" idx="12" hasCustomPrompt="1"/>
          </p:nvPr>
        </p:nvSpPr>
        <p:spPr>
          <a:xfrm>
            <a:off x="685798" y="1224794"/>
            <a:ext cx="7772401" cy="494950"/>
          </a:xfrm>
        </p:spPr>
        <p:txBody>
          <a:bodyPr lIns="0" tIns="0" rIns="0" bIns="0" numCol="1" spcCol="228600" anchor="t" anchorCtr="0">
            <a:noAutofit/>
          </a:bodyPr>
          <a:lstStyle>
            <a:lvl1pPr marL="0" indent="0">
              <a:lnSpc>
                <a:spcPts val="2400"/>
              </a:lnSpc>
              <a:spcBef>
                <a:spcPts val="0"/>
              </a:spcBef>
              <a:spcAft>
                <a:spcPts val="1200"/>
              </a:spcAft>
              <a:buClr>
                <a:schemeClr val="accent5">
                  <a:lumMod val="75000"/>
                </a:schemeClr>
              </a:buClr>
              <a:buFont typeface="Arial" panose="020B0604020202020204" pitchFamily="34" charset="0"/>
              <a:buNone/>
              <a:defRPr sz="1000">
                <a:solidFill>
                  <a:schemeClr val="bg1"/>
                </a:solidFill>
              </a:defRPr>
            </a:lvl1pPr>
            <a:lvl2pPr marL="457200" indent="0">
              <a:lnSpc>
                <a:spcPts val="2400"/>
              </a:lnSpc>
              <a:spcBef>
                <a:spcPts val="0"/>
              </a:spcBef>
              <a:spcAft>
                <a:spcPts val="1200"/>
              </a:spcAft>
              <a:buClr>
                <a:schemeClr val="tx2"/>
              </a:buClr>
              <a:buFont typeface="Wingdings" panose="05000000000000000000" pitchFamily="2" charset="2"/>
              <a:buNone/>
              <a:defRPr sz="1800">
                <a:solidFill>
                  <a:schemeClr val="tx2"/>
                </a:solidFill>
              </a:defRPr>
            </a:lvl2pPr>
            <a:lvl3pPr marL="1143000" indent="-228600">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371600" indent="0">
              <a:lnSpc>
                <a:spcPts val="2400"/>
              </a:lnSpc>
              <a:spcBef>
                <a:spcPts val="0"/>
              </a:spcBef>
              <a:spcAft>
                <a:spcPts val="1200"/>
              </a:spcAft>
              <a:buClr>
                <a:schemeClr val="accent3">
                  <a:lumMod val="75000"/>
                </a:schemeClr>
              </a:buClr>
              <a:buFont typeface="Wingdings" panose="05000000000000000000" pitchFamily="2" charset="2"/>
              <a:buNone/>
              <a:defRPr sz="1800">
                <a:solidFill>
                  <a:schemeClr val="tx2"/>
                </a:solidFill>
              </a:defRPr>
            </a:lvl4pPr>
            <a:lvl5pPr marL="1828800" indent="0">
              <a:lnSpc>
                <a:spcPts val="2400"/>
              </a:lnSpc>
              <a:spcBef>
                <a:spcPts val="0"/>
              </a:spcBef>
              <a:spcAft>
                <a:spcPts val="1200"/>
              </a:spcAft>
              <a:buClr>
                <a:schemeClr val="accent5">
                  <a:lumMod val="75000"/>
                </a:schemeClr>
              </a:buClr>
              <a:buFont typeface="Wingdings" panose="05000000000000000000" pitchFamily="2" charset="2"/>
              <a:buNone/>
              <a:defRPr sz="1800" baseline="0">
                <a:solidFill>
                  <a:schemeClr val="tx2"/>
                </a:solidFill>
              </a:defRPr>
            </a:lvl5pPr>
          </a:lstStyle>
          <a:p>
            <a:pPr lvl="0"/>
            <a:r>
              <a:rPr lang="en-CA" dirty="0"/>
              <a:t>Video Caption</a:t>
            </a:r>
          </a:p>
        </p:txBody>
      </p:sp>
      <p:sp>
        <p:nvSpPr>
          <p:cNvPr id="8"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accent5"/>
                </a:solidFill>
                <a:latin typeface="+mn-lt"/>
              </a:defRPr>
            </a:lvl1pPr>
          </a:lstStyle>
          <a:p>
            <a:fld id="{B4AD78FF-3FEA-9F41-B95D-B6684AD2CE9F}" type="slidenum">
              <a:rPr lang="en-US" smtClean="0"/>
              <a:pPr/>
              <a:t>‹#›</a:t>
            </a:fld>
            <a:endParaRPr lang="en-US" dirty="0"/>
          </a:p>
        </p:txBody>
      </p:sp>
      <p:sp>
        <p:nvSpPr>
          <p:cNvPr id="9" name="Title 1"/>
          <p:cNvSpPr>
            <a:spLocks noGrp="1"/>
          </p:cNvSpPr>
          <p:nvPr>
            <p:ph type="title"/>
          </p:nvPr>
        </p:nvSpPr>
        <p:spPr>
          <a:xfrm>
            <a:off x="685800" y="685800"/>
            <a:ext cx="7772400" cy="538993"/>
          </a:xfrm>
        </p:spPr>
        <p:txBody>
          <a:bodyPr lIns="0" tIns="0" rIns="0" bIns="0" anchor="t" anchorCtr="0">
            <a:normAutofit/>
          </a:bodyPr>
          <a:lstStyle>
            <a:lvl1pPr algn="l">
              <a:defRPr sz="2500" b="1">
                <a:solidFill>
                  <a:schemeClr val="accent5"/>
                </a:solidFill>
              </a:defRPr>
            </a:lvl1pPr>
          </a:lstStyle>
          <a:p>
            <a:r>
              <a:rPr lang="en-US" dirty="0"/>
              <a:t>Click to edit Master title style</a:t>
            </a:r>
          </a:p>
        </p:txBody>
      </p:sp>
      <p:sp>
        <p:nvSpPr>
          <p:cNvPr id="6" name="Media Placeholder 5"/>
          <p:cNvSpPr>
            <a:spLocks noGrp="1"/>
          </p:cNvSpPr>
          <p:nvPr>
            <p:ph type="media" sz="quarter" idx="17"/>
          </p:nvPr>
        </p:nvSpPr>
        <p:spPr>
          <a:xfrm>
            <a:off x="685799" y="2062308"/>
            <a:ext cx="7250297" cy="4000164"/>
          </a:xfrm>
        </p:spPr>
        <p:txBody>
          <a:bodyPr/>
          <a:lstStyle/>
          <a:p>
            <a:endParaRPr lang="en-US"/>
          </a:p>
        </p:txBody>
      </p:sp>
    </p:spTree>
    <p:extLst>
      <p:ext uri="{BB962C8B-B14F-4D97-AF65-F5344CB8AC3E}">
        <p14:creationId xmlns:p14="http://schemas.microsoft.com/office/powerpoint/2010/main" val="184933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able Placeholder 12"/>
          <p:cNvSpPr>
            <a:spLocks noGrp="1"/>
          </p:cNvSpPr>
          <p:nvPr>
            <p:ph type="tbl" sz="quarter" idx="12"/>
          </p:nvPr>
        </p:nvSpPr>
        <p:spPr>
          <a:xfrm>
            <a:off x="914400" y="2286000"/>
            <a:ext cx="3429000" cy="3657600"/>
          </a:xfrm>
        </p:spPr>
        <p:txBody>
          <a:bodyPr lIns="0" tIns="0" rIns="0" bIns="0" anchor="ctr" anchorCtr="0"/>
          <a:lstStyle>
            <a:lvl1pPr marL="0" indent="0" algn="ctr">
              <a:buFontTx/>
              <a:buNone/>
              <a:defRPr/>
            </a:lvl1pPr>
          </a:lstStyle>
          <a:p>
            <a:r>
              <a:rPr lang="en-CA"/>
              <a:t>Click icon to add table</a:t>
            </a:r>
            <a:endParaRPr lang="en-US" dirty="0"/>
          </a:p>
        </p:txBody>
      </p:sp>
      <p:sp>
        <p:nvSpPr>
          <p:cNvPr id="15" name="Chart Placeholder 14"/>
          <p:cNvSpPr>
            <a:spLocks noGrp="1"/>
          </p:cNvSpPr>
          <p:nvPr>
            <p:ph type="chart" sz="quarter" idx="13"/>
          </p:nvPr>
        </p:nvSpPr>
        <p:spPr>
          <a:xfrm>
            <a:off x="4800600" y="2286000"/>
            <a:ext cx="3657600" cy="3657600"/>
          </a:xfrm>
        </p:spPr>
        <p:txBody>
          <a:bodyPr lIns="0" tIns="0" rIns="0" bIns="0" anchor="ctr" anchorCtr="0"/>
          <a:lstStyle>
            <a:lvl1pPr marL="0" indent="0" algn="ctr">
              <a:buFontTx/>
              <a:buNone/>
              <a:defRPr/>
            </a:lvl1pPr>
          </a:lstStyle>
          <a:p>
            <a:r>
              <a:rPr lang="en-CA"/>
              <a:t>Click icon to add chart</a:t>
            </a: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16"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591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Inset Picture on 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7"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
        <p:nvSpPr>
          <p:cNvPr id="5" name="Text Placeholder 4"/>
          <p:cNvSpPr>
            <a:spLocks noGrp="1"/>
          </p:cNvSpPr>
          <p:nvPr>
            <p:ph type="body" sz="quarter" idx="17"/>
          </p:nvPr>
        </p:nvSpPr>
        <p:spPr>
          <a:xfrm>
            <a:off x="914400" y="2286000"/>
            <a:ext cx="3886200" cy="3657600"/>
          </a:xfrm>
        </p:spPr>
        <p:txBody>
          <a:bodyPr lIns="0" tIns="0" rIns="0" bIns="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Edit Master text styles</a:t>
            </a:r>
          </a:p>
        </p:txBody>
      </p:sp>
      <p:sp>
        <p:nvSpPr>
          <p:cNvPr id="10" name="Picture Placeholder 9"/>
          <p:cNvSpPr>
            <a:spLocks noGrp="1"/>
          </p:cNvSpPr>
          <p:nvPr>
            <p:ph type="pic" sz="quarter" idx="18"/>
          </p:nvPr>
        </p:nvSpPr>
        <p:spPr>
          <a:xfrm>
            <a:off x="5257800" y="2286000"/>
            <a:ext cx="3200400" cy="3657600"/>
          </a:xfrm>
        </p:spPr>
        <p:txBody>
          <a:bodyPr/>
          <a:lstStyle/>
          <a:p>
            <a:endParaRPr lang="en-US" dirty="0"/>
          </a:p>
        </p:txBody>
      </p:sp>
    </p:spTree>
    <p:extLst>
      <p:ext uri="{BB962C8B-B14F-4D97-AF65-F5344CB8AC3E}">
        <p14:creationId xmlns:p14="http://schemas.microsoft.com/office/powerpoint/2010/main" val="94628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set Picture on Lef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58438"/>
          <a:stretch/>
        </p:blipFill>
        <p:spPr>
          <a:xfrm>
            <a:off x="8229600" y="6062472"/>
            <a:ext cx="576072" cy="487509"/>
          </a:xfrm>
          <a:prstGeom prst="rect">
            <a:avLst/>
          </a:prstGeom>
        </p:spPr>
      </p:pic>
      <p:sp>
        <p:nvSpPr>
          <p:cNvPr id="14" name="Slide Number Placeholder 3"/>
          <p:cNvSpPr>
            <a:spLocks noGrp="1"/>
          </p:cNvSpPr>
          <p:nvPr>
            <p:ph type="sldNum" sz="quarter" idx="16"/>
          </p:nvPr>
        </p:nvSpPr>
        <p:spPr>
          <a:xfrm>
            <a:off x="457200" y="6321381"/>
            <a:ext cx="1828800" cy="228600"/>
          </a:xfrm>
        </p:spPr>
        <p:txBody>
          <a:bodyPr lIns="0" tIns="0" rIns="0" bIns="0" anchor="b" anchorCtr="0"/>
          <a:lstStyle>
            <a:lvl1pPr algn="l">
              <a:defRPr sz="900">
                <a:solidFill>
                  <a:schemeClr val="bg1">
                    <a:lumMod val="65000"/>
                  </a:schemeClr>
                </a:solidFill>
                <a:latin typeface="+mn-lt"/>
              </a:defRPr>
            </a:lvl1pPr>
          </a:lstStyle>
          <a:p>
            <a:fld id="{B4AD78FF-3FEA-9F41-B95D-B6684AD2CE9F}" type="slidenum">
              <a:rPr lang="en-US" smtClean="0"/>
              <a:pPr/>
              <a:t>‹#›</a:t>
            </a:fld>
            <a:endParaRPr lang="en-US" dirty="0"/>
          </a:p>
        </p:txBody>
      </p:sp>
      <p:sp>
        <p:nvSpPr>
          <p:cNvPr id="7" name="Title 1"/>
          <p:cNvSpPr>
            <a:spLocks noGrp="1"/>
          </p:cNvSpPr>
          <p:nvPr>
            <p:ph type="title"/>
          </p:nvPr>
        </p:nvSpPr>
        <p:spPr>
          <a:xfrm>
            <a:off x="685800" y="685800"/>
            <a:ext cx="7772400" cy="1143000"/>
          </a:xfrm>
        </p:spPr>
        <p:txBody>
          <a:bodyPr lIns="0" tIns="0" rIns="0" bIns="0" anchor="t" anchorCtr="0"/>
          <a:lstStyle>
            <a:lvl1pPr algn="l">
              <a:defRPr b="1">
                <a:solidFill>
                  <a:schemeClr val="accent1"/>
                </a:solidFill>
              </a:defRPr>
            </a:lvl1pPr>
          </a:lstStyle>
          <a:p>
            <a:r>
              <a:rPr lang="en-US" dirty="0"/>
              <a:t>Click to edit Master title style</a:t>
            </a:r>
          </a:p>
        </p:txBody>
      </p:sp>
      <p:sp>
        <p:nvSpPr>
          <p:cNvPr id="5" name="Text Placeholder 4"/>
          <p:cNvSpPr>
            <a:spLocks noGrp="1"/>
          </p:cNvSpPr>
          <p:nvPr>
            <p:ph type="body" sz="quarter" idx="17"/>
          </p:nvPr>
        </p:nvSpPr>
        <p:spPr>
          <a:xfrm>
            <a:off x="4572000" y="2286000"/>
            <a:ext cx="3886200" cy="3657600"/>
          </a:xfrm>
        </p:spPr>
        <p:txBody>
          <a:bodyPr lIns="0" tIns="0" rIns="0" bIns="0">
            <a:normAutofit/>
          </a:bodyPr>
          <a:lstStyle>
            <a:lvl1pPr marL="0" indent="0">
              <a:buNone/>
              <a:defRPr sz="1800">
                <a:solidFill>
                  <a:schemeClr val="tx2"/>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Edit Master text styles</a:t>
            </a:r>
          </a:p>
        </p:txBody>
      </p:sp>
      <p:sp>
        <p:nvSpPr>
          <p:cNvPr id="10" name="Picture Placeholder 9"/>
          <p:cNvSpPr>
            <a:spLocks noGrp="1"/>
          </p:cNvSpPr>
          <p:nvPr>
            <p:ph type="pic" sz="quarter" idx="18"/>
          </p:nvPr>
        </p:nvSpPr>
        <p:spPr>
          <a:xfrm>
            <a:off x="914400" y="2286000"/>
            <a:ext cx="3200400" cy="3657600"/>
          </a:xfrm>
        </p:spPr>
        <p:txBody>
          <a:bodyPr/>
          <a:lstStyle/>
          <a:p>
            <a:endParaRPr lang="en-US" dirty="0"/>
          </a:p>
        </p:txBody>
      </p:sp>
    </p:spTree>
    <p:extLst>
      <p:ext uri="{BB962C8B-B14F-4D97-AF65-F5344CB8AC3E}">
        <p14:creationId xmlns:p14="http://schemas.microsoft.com/office/powerpoint/2010/main" val="51887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CA"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F4FD1-C36F-46A2-8D43-087F59CD8C78}" type="datetime1">
              <a:rPr lang="en-US" smtClean="0"/>
              <a:t>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D78FF-3FEA-9F41-B95D-B6684AD2CE9F}" type="slidenum">
              <a:rPr lang="en-US" smtClean="0"/>
              <a:pPr/>
              <a:t>‹#›</a:t>
            </a:fld>
            <a:endParaRPr lang="en-US" dirty="0"/>
          </a:p>
        </p:txBody>
      </p:sp>
    </p:spTree>
    <p:extLst>
      <p:ext uri="{BB962C8B-B14F-4D97-AF65-F5344CB8AC3E}">
        <p14:creationId xmlns:p14="http://schemas.microsoft.com/office/powerpoint/2010/main" val="16015720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5" r:id="rId6"/>
    <p:sldLayoutId id="2147483681" r:id="rId7"/>
    <p:sldLayoutId id="2147483683" r:id="rId8"/>
    <p:sldLayoutId id="2147483684" r:id="rId9"/>
    <p:sldLayoutId id="2147483682" r:id="rId10"/>
    <p:sldLayoutId id="2147483686" r:id="rId11"/>
    <p:sldLayoutId id="2147483687" r:id="rId12"/>
  </p:sldLayoutIdLst>
  <p:hf hdr="0" ftr="0" dt="0"/>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egionalethicsnetwork.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regionalethics@HHSC.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a:t>
            </a:fld>
            <a:endParaRPr lang="en-US" dirty="0"/>
          </a:p>
        </p:txBody>
      </p:sp>
      <p:sp>
        <p:nvSpPr>
          <p:cNvPr id="6" name="Title 1"/>
          <p:cNvSpPr txBox="1">
            <a:spLocks/>
          </p:cNvSpPr>
          <p:nvPr/>
        </p:nvSpPr>
        <p:spPr>
          <a:xfrm>
            <a:off x="1524000" y="1038262"/>
            <a:ext cx="6107084" cy="2387600"/>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CA"/>
              <a:t>Addressing Ethical Challenges Using An Ethics Framework</a:t>
            </a:r>
            <a:endParaRPr lang="en-US" dirty="0"/>
          </a:p>
        </p:txBody>
      </p:sp>
      <p:sp>
        <p:nvSpPr>
          <p:cNvPr id="7" name="TextBox 6"/>
          <p:cNvSpPr txBox="1"/>
          <p:nvPr/>
        </p:nvSpPr>
        <p:spPr>
          <a:xfrm>
            <a:off x="2075411" y="3263832"/>
            <a:ext cx="5004262" cy="1015663"/>
          </a:xfrm>
          <a:prstGeom prst="rect">
            <a:avLst/>
          </a:prstGeom>
          <a:noFill/>
        </p:spPr>
        <p:txBody>
          <a:bodyPr wrap="square" rtlCol="0">
            <a:spAutoFit/>
          </a:bodyPr>
          <a:lstStyle/>
          <a:p>
            <a:pPr algn="ctr"/>
            <a:r>
              <a:rPr lang="en-US" sz="2000" b="1" dirty="0">
                <a:solidFill>
                  <a:schemeClr val="tx2"/>
                </a:solidFill>
              </a:rPr>
              <a:t>Part of a workshop series on ethics education for Community Service Providers </a:t>
            </a:r>
          </a:p>
        </p:txBody>
      </p:sp>
      <p:sp>
        <p:nvSpPr>
          <p:cNvPr id="8" name="TextBox 7"/>
          <p:cNvSpPr txBox="1"/>
          <p:nvPr/>
        </p:nvSpPr>
        <p:spPr>
          <a:xfrm>
            <a:off x="2984766" y="4346779"/>
            <a:ext cx="3185552" cy="923330"/>
          </a:xfrm>
          <a:prstGeom prst="rect">
            <a:avLst/>
          </a:prstGeom>
          <a:noFill/>
        </p:spPr>
        <p:txBody>
          <a:bodyPr wrap="none" rtlCol="0">
            <a:spAutoFit/>
          </a:bodyPr>
          <a:lstStyle/>
          <a:p>
            <a:r>
              <a:rPr lang="en-US" dirty="0"/>
              <a:t>Kathryn Morrison, MA PhD(c)</a:t>
            </a:r>
          </a:p>
          <a:p>
            <a:r>
              <a:rPr lang="en-US" dirty="0"/>
              <a:t>Ethics Fellow</a:t>
            </a:r>
          </a:p>
          <a:p>
            <a:r>
              <a:rPr lang="en-US" dirty="0"/>
              <a:t>Friday Jan 8</a:t>
            </a:r>
            <a:r>
              <a:rPr lang="en-US" baseline="30000" dirty="0"/>
              <a:t>th</a:t>
            </a:r>
            <a:r>
              <a:rPr lang="en-US" dirty="0"/>
              <a:t>, 2020</a:t>
            </a:r>
          </a:p>
        </p:txBody>
      </p:sp>
    </p:spTree>
    <p:extLst>
      <p:ext uri="{BB962C8B-B14F-4D97-AF65-F5344CB8AC3E}">
        <p14:creationId xmlns:p14="http://schemas.microsoft.com/office/powerpoint/2010/main" val="204791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10</a:t>
            </a:fld>
            <a:endParaRPr lang="en-US" dirty="0"/>
          </a:p>
        </p:txBody>
      </p:sp>
      <p:sp>
        <p:nvSpPr>
          <p:cNvPr id="5" name="Content Placeholder 2"/>
          <p:cNvSpPr txBox="1">
            <a:spLocks/>
          </p:cNvSpPr>
          <p:nvPr/>
        </p:nvSpPr>
        <p:spPr>
          <a:xfrm>
            <a:off x="707959" y="1471782"/>
            <a:ext cx="7886700" cy="3819560"/>
          </a:xfrm>
          <a:prstGeom prst="rect">
            <a:avLst/>
          </a:prstGeom>
        </p:spPr>
        <p:txBody>
          <a:bodyPr anchor="ct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t>The issue was brought to the attention of the day program supervisor, Anna</a:t>
            </a:r>
          </a:p>
          <a:p>
            <a:r>
              <a:rPr lang="en-US" sz="2700" dirty="0"/>
              <a:t>Though Robert’s purpose for using the belt is for comfort by immobilizing his legs, the belt is a restraint</a:t>
            </a:r>
          </a:p>
          <a:p>
            <a:r>
              <a:rPr lang="en-US" sz="2700" dirty="0"/>
              <a:t>Anna knows that restraints are discouraged in jurisdiction (Ontario)</a:t>
            </a:r>
          </a:p>
        </p:txBody>
      </p:sp>
      <p:sp>
        <p:nvSpPr>
          <p:cNvPr id="6" name="Title 1"/>
          <p:cNvSpPr>
            <a:spLocks noGrp="1"/>
          </p:cNvSpPr>
          <p:nvPr>
            <p:ph type="title"/>
          </p:nvPr>
        </p:nvSpPr>
        <p:spPr>
          <a:xfrm>
            <a:off x="894292" y="648685"/>
            <a:ext cx="7514035" cy="1314449"/>
          </a:xfrm>
        </p:spPr>
        <p:txBody>
          <a:bodyPr>
            <a:normAutofit/>
          </a:bodyPr>
          <a:lstStyle/>
          <a:p>
            <a:pPr algn="ctr"/>
            <a:r>
              <a:rPr lang="en-US" dirty="0"/>
              <a:t>Case Summary (cont’d)</a:t>
            </a:r>
          </a:p>
        </p:txBody>
      </p:sp>
    </p:spTree>
    <p:extLst>
      <p:ext uri="{BB962C8B-B14F-4D97-AF65-F5344CB8AC3E}">
        <p14:creationId xmlns:p14="http://schemas.microsoft.com/office/powerpoint/2010/main" val="197343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11</a:t>
            </a:fld>
            <a:endParaRPr lang="en-US" dirty="0"/>
          </a:p>
        </p:txBody>
      </p:sp>
      <p:sp>
        <p:nvSpPr>
          <p:cNvPr id="5" name="Title 1"/>
          <p:cNvSpPr txBox="1">
            <a:spLocks/>
          </p:cNvSpPr>
          <p:nvPr/>
        </p:nvSpPr>
        <p:spPr>
          <a:xfrm>
            <a:off x="567492" y="2746140"/>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1"/>
                </a:solidFill>
              </a:rPr>
              <a:t>Gut Reactions to the Case?</a:t>
            </a:r>
          </a:p>
        </p:txBody>
      </p:sp>
    </p:spTree>
    <p:extLst>
      <p:ext uri="{BB962C8B-B14F-4D97-AF65-F5344CB8AC3E}">
        <p14:creationId xmlns:p14="http://schemas.microsoft.com/office/powerpoint/2010/main" val="95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69513" y="1751606"/>
            <a:ext cx="7543800" cy="3429000"/>
          </a:xfrm>
        </p:spPr>
        <p:txBody>
          <a:bodyPr>
            <a:noAutofit/>
          </a:bodyPr>
          <a:lstStyle/>
          <a:p>
            <a:pPr marL="176213" indent="-176213">
              <a:lnSpc>
                <a:spcPct val="100000"/>
              </a:lnSpc>
              <a:spcAft>
                <a:spcPts val="0"/>
              </a:spcAft>
              <a:buFont typeface="Arial" panose="020B0604020202020204" pitchFamily="34" charset="0"/>
              <a:buChar char="•"/>
            </a:pPr>
            <a:r>
              <a:rPr lang="en-US" sz="2400" dirty="0"/>
              <a:t>Provides a </a:t>
            </a:r>
            <a:r>
              <a:rPr lang="en-US" sz="2400" b="1" dirty="0"/>
              <a:t>rigorous</a:t>
            </a:r>
            <a:r>
              <a:rPr lang="en-US" sz="2400" dirty="0"/>
              <a:t> process</a:t>
            </a:r>
            <a:endParaRPr lang="en-CA" sz="2400" b="1" dirty="0"/>
          </a:p>
          <a:p>
            <a:pPr marL="176213" indent="-176213">
              <a:lnSpc>
                <a:spcPct val="100000"/>
              </a:lnSpc>
              <a:spcAft>
                <a:spcPts val="0"/>
              </a:spcAft>
              <a:buFont typeface="Arial" panose="020B0604020202020204" pitchFamily="34" charset="0"/>
              <a:buChar char="•"/>
            </a:pPr>
            <a:r>
              <a:rPr lang="en-CA" sz="2400" dirty="0"/>
              <a:t>Helps</a:t>
            </a:r>
            <a:r>
              <a:rPr lang="en-CA" sz="2400" b="1" dirty="0"/>
              <a:t> </a:t>
            </a:r>
            <a:r>
              <a:rPr lang="en-CA" sz="2400" dirty="0"/>
              <a:t>to</a:t>
            </a:r>
            <a:r>
              <a:rPr lang="en-CA" sz="2400" b="1" dirty="0"/>
              <a:t> pause </a:t>
            </a:r>
            <a:r>
              <a:rPr lang="en-CA" sz="2400" dirty="0"/>
              <a:t>and</a:t>
            </a:r>
            <a:r>
              <a:rPr lang="en-CA" sz="2400" b="1" dirty="0"/>
              <a:t> reflect </a:t>
            </a:r>
            <a:r>
              <a:rPr lang="en-CA" sz="2400" dirty="0"/>
              <a:t>on </a:t>
            </a:r>
          </a:p>
          <a:p>
            <a:pPr marL="1547813" lvl="1" indent="-176213">
              <a:lnSpc>
                <a:spcPct val="100000"/>
              </a:lnSpc>
              <a:spcAft>
                <a:spcPts val="600"/>
              </a:spcAft>
              <a:buFont typeface="Arial" panose="020B0604020202020204" pitchFamily="34" charset="0"/>
              <a:buChar char="•"/>
            </a:pPr>
            <a:r>
              <a:rPr lang="en-CA" sz="2400" dirty="0"/>
              <a:t>Values</a:t>
            </a:r>
          </a:p>
          <a:p>
            <a:pPr marL="1547813" lvl="1" indent="-176213">
              <a:lnSpc>
                <a:spcPct val="100000"/>
              </a:lnSpc>
              <a:spcAft>
                <a:spcPts val="600"/>
              </a:spcAft>
              <a:buFont typeface="Arial" panose="020B0604020202020204" pitchFamily="34" charset="0"/>
              <a:buChar char="•"/>
            </a:pPr>
            <a:r>
              <a:rPr lang="en-CA" sz="2400" dirty="0"/>
              <a:t>Perspectives</a:t>
            </a:r>
          </a:p>
          <a:p>
            <a:pPr marL="1547813" lvl="1" indent="-176213">
              <a:lnSpc>
                <a:spcPct val="100000"/>
              </a:lnSpc>
              <a:spcAft>
                <a:spcPts val="600"/>
              </a:spcAft>
              <a:buFont typeface="Arial" panose="020B0604020202020204" pitchFamily="34" charset="0"/>
              <a:buChar char="•"/>
            </a:pPr>
            <a:r>
              <a:rPr lang="en-CA" sz="2400" dirty="0"/>
              <a:t>Consequences </a:t>
            </a:r>
          </a:p>
          <a:p>
            <a:pPr marL="1547813" lvl="1" indent="-176213">
              <a:lnSpc>
                <a:spcPct val="100000"/>
              </a:lnSpc>
              <a:spcAft>
                <a:spcPts val="600"/>
              </a:spcAft>
              <a:buFont typeface="Arial" panose="020B0604020202020204" pitchFamily="34" charset="0"/>
              <a:buChar char="•"/>
            </a:pPr>
            <a:r>
              <a:rPr lang="en-CA" sz="2400" dirty="0"/>
              <a:t>Options</a:t>
            </a:r>
          </a:p>
          <a:p>
            <a:pPr marL="176213" indent="-176213">
              <a:lnSpc>
                <a:spcPct val="100000"/>
              </a:lnSpc>
              <a:spcAft>
                <a:spcPts val="0"/>
              </a:spcAft>
              <a:buFont typeface="Arial" panose="020B0604020202020204" pitchFamily="34" charset="0"/>
              <a:buChar char="•"/>
            </a:pPr>
            <a:r>
              <a:rPr lang="en-US" sz="2400" dirty="0"/>
              <a:t>Inclusive of all stakeholders</a:t>
            </a:r>
            <a:endParaRPr lang="en-CA" sz="2400" dirty="0"/>
          </a:p>
          <a:p>
            <a:pPr marL="176213" indent="-176213">
              <a:lnSpc>
                <a:spcPct val="100000"/>
              </a:lnSpc>
              <a:spcAft>
                <a:spcPts val="0"/>
              </a:spcAft>
              <a:buFont typeface="Arial" panose="020B0604020202020204" pitchFamily="34" charset="0"/>
              <a:buChar char="•"/>
            </a:pPr>
            <a:r>
              <a:rPr lang="en-CA" sz="2400" dirty="0"/>
              <a:t>Choice</a:t>
            </a:r>
            <a:r>
              <a:rPr lang="en-CA" sz="2400" b="1" dirty="0"/>
              <a:t> considers all factors </a:t>
            </a:r>
            <a:r>
              <a:rPr lang="en-CA" sz="2400" dirty="0"/>
              <a:t>including </a:t>
            </a:r>
            <a:r>
              <a:rPr lang="en-CA" sz="2400" b="1" dirty="0"/>
              <a:t>harms</a:t>
            </a:r>
            <a:r>
              <a:rPr lang="en-CA" sz="2400" dirty="0"/>
              <a:t> and </a:t>
            </a:r>
            <a:r>
              <a:rPr lang="en-CA" sz="2400" b="1" dirty="0"/>
              <a:t>benefits</a:t>
            </a:r>
            <a:endParaRPr lang="en-US" sz="2400" b="1" dirty="0"/>
          </a:p>
          <a:p>
            <a:pPr marL="214313" indent="-214313">
              <a:lnSpc>
                <a:spcPct val="100000"/>
              </a:lnSpc>
              <a:spcAft>
                <a:spcPts val="0"/>
              </a:spcAft>
              <a:buFont typeface="Arial" panose="020B0604020202020204" pitchFamily="34" charset="0"/>
              <a:buChar char="•"/>
            </a:pPr>
            <a:r>
              <a:rPr lang="en-US" sz="2400" dirty="0"/>
              <a:t>Brings </a:t>
            </a:r>
            <a:r>
              <a:rPr lang="en-US" sz="2400" b="1" dirty="0"/>
              <a:t>consistency</a:t>
            </a:r>
            <a:r>
              <a:rPr lang="en-US" sz="2400" dirty="0"/>
              <a:t> and </a:t>
            </a:r>
            <a:r>
              <a:rPr lang="en-US" sz="2400" b="1" dirty="0"/>
              <a:t>transparency</a:t>
            </a:r>
          </a:p>
          <a:p>
            <a:pPr>
              <a:lnSpc>
                <a:spcPct val="100000"/>
              </a:lnSpc>
            </a:pPr>
            <a:endParaRPr lang="en-US" sz="1100"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12</a:t>
            </a:fld>
            <a:endParaRPr lang="en-US" dirty="0"/>
          </a:p>
        </p:txBody>
      </p:sp>
      <p:sp>
        <p:nvSpPr>
          <p:cNvPr id="5" name="Title 1"/>
          <p:cNvSpPr>
            <a:spLocks noGrp="1"/>
          </p:cNvSpPr>
          <p:nvPr>
            <p:ph type="title"/>
          </p:nvPr>
        </p:nvSpPr>
        <p:spPr>
          <a:xfrm>
            <a:off x="685800" y="309173"/>
            <a:ext cx="7772400" cy="1143000"/>
          </a:xfrm>
        </p:spPr>
        <p:txBody>
          <a:bodyPr>
            <a:normAutofit fontScale="90000"/>
          </a:bodyPr>
          <a:lstStyle/>
          <a:p>
            <a:pPr algn="ctr"/>
            <a:r>
              <a:rPr lang="en-US" dirty="0"/>
              <a:t>How does an Ethics Framework Help?</a:t>
            </a:r>
          </a:p>
        </p:txBody>
      </p:sp>
    </p:spTree>
    <p:extLst>
      <p:ext uri="{BB962C8B-B14F-4D97-AF65-F5344CB8AC3E}">
        <p14:creationId xmlns:p14="http://schemas.microsoft.com/office/powerpoint/2010/main" val="206486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42" y="2105527"/>
            <a:ext cx="6182325" cy="12841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570" y="3672726"/>
            <a:ext cx="6212000" cy="15128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94175"/>
            <a:ext cx="4648849" cy="110505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649" y="651255"/>
            <a:ext cx="3181794" cy="943107"/>
          </a:xfrm>
          <a:prstGeom prst="rect">
            <a:avLst/>
          </a:prstGeom>
        </p:spPr>
      </p:pic>
    </p:spTree>
    <p:extLst>
      <p:ext uri="{BB962C8B-B14F-4D97-AF65-F5344CB8AC3E}">
        <p14:creationId xmlns:p14="http://schemas.microsoft.com/office/powerpoint/2010/main" val="143792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344" y="240019"/>
            <a:ext cx="6864439" cy="954107"/>
          </a:xfrm>
          <a:prstGeom prst="rect">
            <a:avLst/>
          </a:prstGeom>
          <a:noFill/>
        </p:spPr>
        <p:txBody>
          <a:bodyPr wrap="square" rtlCol="0">
            <a:spAutoFit/>
          </a:bodyPr>
          <a:lstStyle/>
          <a:p>
            <a:pPr algn="ctr"/>
            <a:r>
              <a:rPr lang="en-CA" sz="2800" b="1" dirty="0">
                <a:solidFill>
                  <a:schemeClr val="accent1">
                    <a:lumMod val="50000"/>
                  </a:schemeClr>
                </a:solidFill>
              </a:rPr>
              <a:t>Use the IDEA Ethical Decision-Making Process </a:t>
            </a:r>
            <a:r>
              <a:rPr lang="en-CA" sz="1600" b="1" dirty="0">
                <a:solidFill>
                  <a:schemeClr val="accent1">
                    <a:lumMod val="50000"/>
                  </a:schemeClr>
                </a:solidFill>
              </a:rPr>
              <a:t>(Community Ethics Network)</a:t>
            </a:r>
            <a:endParaRPr lang="en-US" sz="2800" b="1" dirty="0">
              <a:solidFill>
                <a:schemeClr val="accent1">
                  <a:lumMod val="50000"/>
                </a:schemeClr>
              </a:solidFill>
            </a:endParaRPr>
          </a:p>
        </p:txBody>
      </p:sp>
      <p:grpSp>
        <p:nvGrpSpPr>
          <p:cNvPr id="5" name="Group 4"/>
          <p:cNvGrpSpPr/>
          <p:nvPr/>
        </p:nvGrpSpPr>
        <p:grpSpPr>
          <a:xfrm>
            <a:off x="3448832" y="1257690"/>
            <a:ext cx="2047741" cy="1993776"/>
            <a:chOff x="2572609" y="-149134"/>
            <a:chExt cx="2020484" cy="2003020"/>
          </a:xfrm>
          <a:solidFill>
            <a:schemeClr val="accent1">
              <a:lumMod val="40000"/>
              <a:lumOff val="60000"/>
            </a:schemeClr>
          </a:solidFill>
        </p:grpSpPr>
        <p:sp>
          <p:nvSpPr>
            <p:cNvPr id="15" name="Oval 14"/>
            <p:cNvSpPr/>
            <p:nvPr/>
          </p:nvSpPr>
          <p:spPr>
            <a:xfrm>
              <a:off x="2572609" y="-149134"/>
              <a:ext cx="2020484" cy="2003020"/>
            </a:xfrm>
            <a:prstGeom prst="ellipse">
              <a:avLst/>
            </a:prstGeom>
            <a:grp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6" name="Oval 4"/>
            <p:cNvSpPr txBox="1"/>
            <p:nvPr/>
          </p:nvSpPr>
          <p:spPr>
            <a:xfrm>
              <a:off x="2771496" y="74597"/>
              <a:ext cx="1724591" cy="158277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dentify the facts</a:t>
              </a:r>
              <a:endParaRPr lang="en-US" sz="2400" b="1" dirty="0">
                <a:latin typeface="Arial" panose="020B0604020202020204" pitchFamily="34" charset="0"/>
                <a:cs typeface="Arial" panose="020B0604020202020204" pitchFamily="34" charset="0"/>
              </a:endParaRPr>
            </a:p>
          </p:txBody>
        </p:sp>
      </p:grpSp>
      <p:sp>
        <p:nvSpPr>
          <p:cNvPr id="4" name="TextBox 3"/>
          <p:cNvSpPr txBox="1"/>
          <p:nvPr/>
        </p:nvSpPr>
        <p:spPr>
          <a:xfrm>
            <a:off x="165697" y="1457971"/>
            <a:ext cx="3293399" cy="1477328"/>
          </a:xfrm>
          <a:prstGeom prst="rect">
            <a:avLst/>
          </a:prstGeom>
          <a:noFill/>
        </p:spPr>
        <p:txBody>
          <a:bodyPr wrap="square" rtlCol="0">
            <a:spAutoFit/>
          </a:bodyPr>
          <a:lstStyle/>
          <a:p>
            <a:pPr marL="83344" indent="-83344">
              <a:buFont typeface="Arial" panose="020B0604020202020204" pitchFamily="34" charset="0"/>
              <a:buChar char="•"/>
            </a:pPr>
            <a:r>
              <a:rPr lang="en-US" dirty="0"/>
              <a:t>Select option, create action plan</a:t>
            </a:r>
          </a:p>
          <a:p>
            <a:pPr marL="83344" indent="-83344">
              <a:buFont typeface="Arial" panose="020B0604020202020204" pitchFamily="34" charset="0"/>
              <a:buChar char="•"/>
            </a:pPr>
            <a:r>
              <a:rPr lang="en-US" dirty="0"/>
              <a:t>Collaborate with stakeholders</a:t>
            </a:r>
          </a:p>
          <a:p>
            <a:pPr marL="83344" indent="-83344">
              <a:buFont typeface="Arial" panose="020B0604020202020204" pitchFamily="34" charset="0"/>
              <a:buChar char="•"/>
            </a:pPr>
            <a:r>
              <a:rPr lang="en-US" dirty="0"/>
              <a:t>Evaluate success, modify pla</a:t>
            </a:r>
            <a:r>
              <a:rPr lang="en-US" sz="1600" dirty="0"/>
              <a:t>n</a:t>
            </a:r>
          </a:p>
        </p:txBody>
      </p:sp>
      <p:sp>
        <p:nvSpPr>
          <p:cNvPr id="19" name="TextBox 18"/>
          <p:cNvSpPr txBox="1"/>
          <p:nvPr/>
        </p:nvSpPr>
        <p:spPr>
          <a:xfrm>
            <a:off x="5556032" y="1457971"/>
            <a:ext cx="3440296" cy="1477328"/>
          </a:xfrm>
          <a:prstGeom prst="rect">
            <a:avLst/>
          </a:prstGeom>
          <a:noFill/>
        </p:spPr>
        <p:txBody>
          <a:bodyPr wrap="square" rtlCol="0">
            <a:spAutoFit/>
          </a:bodyPr>
          <a:lstStyle/>
          <a:p>
            <a:pPr marL="83344" indent="-83344">
              <a:buFont typeface="Arial" panose="020B0604020202020204" pitchFamily="34" charset="0"/>
              <a:buChar char="•"/>
            </a:pPr>
            <a:r>
              <a:rPr lang="en-US" dirty="0"/>
              <a:t>Diagnosis, history, prognosis, goals</a:t>
            </a:r>
          </a:p>
          <a:p>
            <a:pPr marL="83344" indent="-83344">
              <a:buFont typeface="Arial" panose="020B0604020202020204" pitchFamily="34" charset="0"/>
              <a:buChar char="•"/>
            </a:pPr>
            <a:r>
              <a:rPr lang="en-US" dirty="0"/>
              <a:t>Harms/ Benefits</a:t>
            </a:r>
          </a:p>
          <a:p>
            <a:pPr marL="83344" indent="-83344">
              <a:buFont typeface="Arial" panose="020B0604020202020204" pitchFamily="34" charset="0"/>
              <a:buChar char="•"/>
            </a:pPr>
            <a:r>
              <a:rPr lang="en-US" dirty="0"/>
              <a:t>Patient capability SDM, prior capable wishes</a:t>
            </a:r>
          </a:p>
        </p:txBody>
      </p:sp>
      <p:sp>
        <p:nvSpPr>
          <p:cNvPr id="20" name="TextBox 19"/>
          <p:cNvSpPr txBox="1"/>
          <p:nvPr/>
        </p:nvSpPr>
        <p:spPr>
          <a:xfrm>
            <a:off x="184629" y="5253998"/>
            <a:ext cx="3448373" cy="1200329"/>
          </a:xfrm>
          <a:prstGeom prst="rect">
            <a:avLst/>
          </a:prstGeom>
          <a:noFill/>
        </p:spPr>
        <p:txBody>
          <a:bodyPr wrap="square" rtlCol="0">
            <a:spAutoFit/>
          </a:bodyPr>
          <a:lstStyle/>
          <a:p>
            <a:pPr marL="83344" indent="-83344">
              <a:buFont typeface="Arial" panose="020B0604020202020204" pitchFamily="34" charset="0"/>
              <a:buChar char="•"/>
            </a:pPr>
            <a:r>
              <a:rPr lang="en-US" dirty="0"/>
              <a:t>Align options with legislation, professional values &amp; obligations</a:t>
            </a:r>
          </a:p>
          <a:p>
            <a:pPr marL="83344" indent="-83344">
              <a:buFont typeface="Arial" panose="020B0604020202020204" pitchFamily="34" charset="0"/>
              <a:buChar char="•"/>
            </a:pPr>
            <a:r>
              <a:rPr lang="en-US" dirty="0"/>
              <a:t>Implications on equality</a:t>
            </a:r>
          </a:p>
        </p:txBody>
      </p:sp>
      <p:sp>
        <p:nvSpPr>
          <p:cNvPr id="21" name="TextBox 20"/>
          <p:cNvSpPr txBox="1"/>
          <p:nvPr/>
        </p:nvSpPr>
        <p:spPr>
          <a:xfrm>
            <a:off x="5529798" y="5252992"/>
            <a:ext cx="3418453" cy="1200329"/>
          </a:xfrm>
          <a:prstGeom prst="rect">
            <a:avLst/>
          </a:prstGeom>
          <a:noFill/>
        </p:spPr>
        <p:txBody>
          <a:bodyPr wrap="square" rtlCol="0">
            <a:spAutoFit/>
          </a:bodyPr>
          <a:lstStyle/>
          <a:p>
            <a:pPr marL="83344" indent="-83344">
              <a:buFont typeface="Arial" panose="020B0604020202020204" pitchFamily="34" charset="0"/>
              <a:buChar char="•"/>
            </a:pPr>
            <a:r>
              <a:rPr lang="en-US" dirty="0"/>
              <a:t>Values, ethical principles</a:t>
            </a:r>
          </a:p>
          <a:p>
            <a:pPr marL="83344" indent="-83344">
              <a:buFont typeface="Arial" panose="020B0604020202020204" pitchFamily="34" charset="0"/>
              <a:buChar char="•"/>
            </a:pPr>
            <a:r>
              <a:rPr lang="en-US" dirty="0"/>
              <a:t>Aim for compromise, reduce harm</a:t>
            </a:r>
          </a:p>
          <a:p>
            <a:pPr marL="83344" indent="-83344">
              <a:buFont typeface="Arial" panose="020B0604020202020204" pitchFamily="34" charset="0"/>
              <a:buChar char="•"/>
            </a:pPr>
            <a:r>
              <a:rPr lang="en-US" dirty="0"/>
              <a:t>Professional, legal obligations</a:t>
            </a:r>
          </a:p>
        </p:txBody>
      </p:sp>
      <p:sp>
        <p:nvSpPr>
          <p:cNvPr id="22" name="Oval 21"/>
          <p:cNvSpPr/>
          <p:nvPr/>
        </p:nvSpPr>
        <p:spPr>
          <a:xfrm>
            <a:off x="5000058" y="2999283"/>
            <a:ext cx="2047741" cy="1993776"/>
          </a:xfrm>
          <a:prstGeom prst="ellipse">
            <a:avLst/>
          </a:prstGeom>
          <a:solidFill>
            <a:schemeClr val="accent1">
              <a:lumMod val="60000"/>
              <a:lumOff val="40000"/>
            </a:schemeClr>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3" name="Oval 22"/>
          <p:cNvSpPr/>
          <p:nvPr/>
        </p:nvSpPr>
        <p:spPr>
          <a:xfrm>
            <a:off x="3459096" y="4695129"/>
            <a:ext cx="2047741" cy="1993776"/>
          </a:xfrm>
          <a:prstGeom prst="ellipse">
            <a:avLst/>
          </a:prstGeom>
          <a:solidFill>
            <a:srgbClr val="5181AD"/>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4" name="Oval 23"/>
          <p:cNvSpPr/>
          <p:nvPr/>
        </p:nvSpPr>
        <p:spPr>
          <a:xfrm>
            <a:off x="1988822" y="2967081"/>
            <a:ext cx="2047741" cy="1993776"/>
          </a:xfrm>
          <a:prstGeom prst="ellipse">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25" name="Oval 4"/>
          <p:cNvSpPr txBox="1"/>
          <p:nvPr/>
        </p:nvSpPr>
        <p:spPr>
          <a:xfrm>
            <a:off x="2139010" y="3209868"/>
            <a:ext cx="1747856" cy="1575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ct on the decision and evaluate</a:t>
            </a:r>
          </a:p>
        </p:txBody>
      </p:sp>
      <p:sp>
        <p:nvSpPr>
          <p:cNvPr id="26" name="Oval 4"/>
          <p:cNvSpPr txBox="1"/>
          <p:nvPr/>
        </p:nvSpPr>
        <p:spPr>
          <a:xfrm>
            <a:off x="5173535" y="3259932"/>
            <a:ext cx="1747856" cy="1575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etermine the relevant ethical principles</a:t>
            </a:r>
          </a:p>
        </p:txBody>
      </p:sp>
      <p:sp>
        <p:nvSpPr>
          <p:cNvPr id="27" name="Oval 4"/>
          <p:cNvSpPr txBox="1"/>
          <p:nvPr/>
        </p:nvSpPr>
        <p:spPr>
          <a:xfrm>
            <a:off x="3597852" y="4904282"/>
            <a:ext cx="1747856" cy="15754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2400" b="1" dirty="0">
                <a:latin typeface="Arial" panose="020B0604020202020204" pitchFamily="34" charset="0"/>
                <a:cs typeface="Arial" panose="020B0604020202020204" pitchFamily="34" charset="0"/>
              </a:rPr>
              <a:t>E</a:t>
            </a:r>
            <a:r>
              <a:rPr lang="en-US" sz="2400" dirty="0">
                <a:latin typeface="Arial" panose="020B0604020202020204" pitchFamily="34" charset="0"/>
                <a:cs typeface="Arial" panose="020B0604020202020204" pitchFamily="34" charset="0"/>
              </a:rPr>
              <a:t>xplore the options</a:t>
            </a:r>
          </a:p>
        </p:txBody>
      </p:sp>
    </p:spTree>
    <p:extLst>
      <p:ext uri="{BB962C8B-B14F-4D97-AF65-F5344CB8AC3E}">
        <p14:creationId xmlns:p14="http://schemas.microsoft.com/office/powerpoint/2010/main" val="250177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700" y="2393745"/>
            <a:ext cx="4535721" cy="2943505"/>
          </a:xfrm>
          <a:prstGeom prst="rect">
            <a:avLst/>
          </a:prstGeom>
        </p:spPr>
      </p:pic>
      <p:sp>
        <p:nvSpPr>
          <p:cNvPr id="6" name="Rectangle 5"/>
          <p:cNvSpPr/>
          <p:nvPr/>
        </p:nvSpPr>
        <p:spPr>
          <a:xfrm>
            <a:off x="4582791" y="1423206"/>
            <a:ext cx="3696012" cy="661720"/>
          </a:xfrm>
          <a:prstGeom prst="rect">
            <a:avLst/>
          </a:prstGeom>
        </p:spPr>
        <p:txBody>
          <a:bodyPr wrap="none">
            <a:spAutoFit/>
          </a:bodyPr>
          <a:lstStyle/>
          <a:p>
            <a:pPr algn="ctr"/>
            <a:r>
              <a:rPr lang="en-US" sz="2100" dirty="0"/>
              <a:t>Intention Impact Tool</a:t>
            </a:r>
          </a:p>
          <a:p>
            <a:pPr algn="ctr"/>
            <a:r>
              <a:rPr lang="en-CA" sz="1600" dirty="0" err="1"/>
              <a:t>Branigan</a:t>
            </a:r>
            <a:r>
              <a:rPr lang="en-CA" sz="1600" dirty="0"/>
              <a:t>, M. Intention and Impact Tool</a:t>
            </a:r>
            <a:endParaRPr lang="en-US" sz="16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47796"/>
          <a:stretch/>
        </p:blipFill>
        <p:spPr>
          <a:xfrm>
            <a:off x="448114" y="2143732"/>
            <a:ext cx="3214688" cy="3108400"/>
          </a:xfrm>
          <a:prstGeom prst="rect">
            <a:avLst/>
          </a:prstGeom>
        </p:spPr>
      </p:pic>
      <p:sp>
        <p:nvSpPr>
          <p:cNvPr id="8" name="TextBox 7"/>
          <p:cNvSpPr txBox="1"/>
          <p:nvPr/>
        </p:nvSpPr>
        <p:spPr>
          <a:xfrm>
            <a:off x="260165" y="1434633"/>
            <a:ext cx="3590586" cy="661720"/>
          </a:xfrm>
          <a:prstGeom prst="rect">
            <a:avLst/>
          </a:prstGeom>
          <a:noFill/>
        </p:spPr>
        <p:txBody>
          <a:bodyPr wrap="square" rtlCol="0">
            <a:spAutoFit/>
          </a:bodyPr>
          <a:lstStyle/>
          <a:p>
            <a:pPr algn="ctr"/>
            <a:r>
              <a:rPr lang="en-US" sz="2100" dirty="0"/>
              <a:t>Issues Framework </a:t>
            </a:r>
          </a:p>
          <a:p>
            <a:pPr algn="ctr"/>
            <a:r>
              <a:rPr lang="en-US" sz="1600" dirty="0"/>
              <a:t>(Hamilton Health Sciences)</a:t>
            </a:r>
          </a:p>
        </p:txBody>
      </p:sp>
    </p:spTree>
    <p:extLst>
      <p:ext uri="{BB962C8B-B14F-4D97-AF65-F5344CB8AC3E}">
        <p14:creationId xmlns:p14="http://schemas.microsoft.com/office/powerpoint/2010/main" val="393250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16</a:t>
            </a:fld>
            <a:endParaRPr lang="en-US" dirty="0"/>
          </a:p>
        </p:txBody>
      </p:sp>
      <p:sp>
        <p:nvSpPr>
          <p:cNvPr id="5" name="Rectangle 2"/>
          <p:cNvSpPr txBox="1">
            <a:spLocks noChangeArrowheads="1"/>
          </p:cNvSpPr>
          <p:nvPr/>
        </p:nvSpPr>
        <p:spPr>
          <a:xfrm>
            <a:off x="614027" y="1231524"/>
            <a:ext cx="7705725" cy="553998"/>
          </a:xfrm>
          <a:prstGeom prst="rect">
            <a:avLst/>
          </a:prstGeom>
          <a:noFill/>
        </p:spPr>
        <p:txBody>
          <a:bodyPr vert="horz" wrap="square" lIns="0" tIns="0" rIns="0" bIns="0" rtlCol="0" anchor="ctr" anchorCtr="0">
            <a:sp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defTabSz="285750"/>
            <a:r>
              <a:rPr lang="en-US" sz="3600">
                <a:cs typeface="Calibri Light" panose="020F0302020204030204" pitchFamily="34" charset="0"/>
              </a:rPr>
              <a:t>Step 1: </a:t>
            </a:r>
            <a:r>
              <a:rPr lang="en-US" sz="3600" u="sng">
                <a:cs typeface="Calibri Light" panose="020F0302020204030204" pitchFamily="34" charset="0"/>
              </a:rPr>
              <a:t>I</a:t>
            </a:r>
            <a:r>
              <a:rPr lang="en-US" sz="3600">
                <a:cs typeface="Calibri Light" panose="020F0302020204030204" pitchFamily="34" charset="0"/>
              </a:rPr>
              <a:t>dentify the facts</a:t>
            </a:r>
            <a:endParaRPr lang="en-US" sz="3600" dirty="0">
              <a:cs typeface="Calibri Light" panose="020F0302020204030204" pitchFamily="34" charset="0"/>
            </a:endParaRPr>
          </a:p>
        </p:txBody>
      </p:sp>
      <p:sp>
        <p:nvSpPr>
          <p:cNvPr id="6" name="Text Box 3"/>
          <p:cNvSpPr txBox="1">
            <a:spLocks noChangeArrowheads="1"/>
          </p:cNvSpPr>
          <p:nvPr/>
        </p:nvSpPr>
        <p:spPr bwMode="auto">
          <a:xfrm>
            <a:off x="614027" y="2337290"/>
            <a:ext cx="7956420" cy="2585323"/>
          </a:xfrm>
          <a:prstGeom prst="rect">
            <a:avLst/>
          </a:prstGeom>
          <a:noFill/>
          <a:ln w="9525">
            <a:noFill/>
            <a:miter lim="800000"/>
            <a:headEnd/>
            <a:tailEnd/>
          </a:ln>
        </p:spPr>
        <p:txBody>
          <a:bodyPr wrap="square" lIns="0" tIns="0" rIns="0" bIns="0">
            <a:spAutoFit/>
          </a:bodyPr>
          <a:lstStyle/>
          <a:p>
            <a:pPr marL="342900" indent="-342900" defTabSz="285750">
              <a:spcBef>
                <a:spcPct val="50000"/>
              </a:spcBef>
              <a:buClr>
                <a:schemeClr val="accent1">
                  <a:lumMod val="75000"/>
                </a:schemeClr>
              </a:buClr>
              <a:buFont typeface="Arial" panose="020B0604020202020204" pitchFamily="34" charset="0"/>
              <a:buChar char="•"/>
            </a:pPr>
            <a:r>
              <a:rPr lang="en-US" sz="2400" dirty="0">
                <a:solidFill>
                  <a:schemeClr val="tx2"/>
                </a:solidFill>
                <a:cs typeface="Calibri Light" panose="020F0302020204030204" pitchFamily="34" charset="0"/>
              </a:rPr>
              <a:t>What are your gut reactions?</a:t>
            </a:r>
          </a:p>
          <a:p>
            <a:pPr marL="342900" indent="-342900" defTabSz="285750">
              <a:spcBef>
                <a:spcPct val="50000"/>
              </a:spcBef>
              <a:buClr>
                <a:schemeClr val="accent1">
                  <a:lumMod val="75000"/>
                </a:schemeClr>
              </a:buClr>
              <a:buFont typeface="Arial" panose="020B0604020202020204" pitchFamily="34" charset="0"/>
              <a:buChar char="•"/>
            </a:pPr>
            <a:r>
              <a:rPr lang="en-US" sz="2400" dirty="0">
                <a:solidFill>
                  <a:schemeClr val="tx2"/>
                </a:solidFill>
                <a:cs typeface="Calibri Light" panose="020F0302020204030204" pitchFamily="34" charset="0"/>
              </a:rPr>
              <a:t>State the question or dilemma as you currently see it: “Given ____(insert uncertainty or conflict about values), what decisions or actions are ethically justifiable?”</a:t>
            </a:r>
          </a:p>
          <a:p>
            <a:pPr marL="342900" indent="-342900" defTabSz="285750">
              <a:spcBef>
                <a:spcPct val="50000"/>
              </a:spcBef>
              <a:buClr>
                <a:schemeClr val="accent1">
                  <a:lumMod val="75000"/>
                </a:schemeClr>
              </a:buClr>
              <a:buFont typeface="Arial" panose="020B0604020202020204" pitchFamily="34" charset="0"/>
              <a:buChar char="•"/>
            </a:pPr>
            <a:r>
              <a:rPr lang="en-US" sz="2400" dirty="0">
                <a:solidFill>
                  <a:schemeClr val="tx2"/>
                </a:solidFill>
                <a:cs typeface="Calibri Light" panose="020F0302020204030204" pitchFamily="34" charset="0"/>
              </a:rPr>
              <a:t>Determine timeline and best process for decision-making and key stakeholders. </a:t>
            </a:r>
          </a:p>
        </p:txBody>
      </p:sp>
    </p:spTree>
    <p:extLst>
      <p:ext uri="{BB962C8B-B14F-4D97-AF65-F5344CB8AC3E}">
        <p14:creationId xmlns:p14="http://schemas.microsoft.com/office/powerpoint/2010/main" val="126839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17</a:t>
            </a:fld>
            <a:endParaRPr lang="en-US" dirty="0"/>
          </a:p>
        </p:txBody>
      </p:sp>
      <p:sp>
        <p:nvSpPr>
          <p:cNvPr id="5" name="Title 1"/>
          <p:cNvSpPr txBox="1">
            <a:spLocks/>
          </p:cNvSpPr>
          <p:nvPr/>
        </p:nvSpPr>
        <p:spPr>
          <a:xfrm>
            <a:off x="0" y="502490"/>
            <a:ext cx="8904233" cy="148958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3300" dirty="0">
                <a:solidFill>
                  <a:schemeClr val="tx2"/>
                </a:solidFill>
              </a:rPr>
              <a:t>Question/Dilemma: </a:t>
            </a:r>
            <a:r>
              <a:rPr lang="en-US" sz="2250" dirty="0">
                <a:solidFill>
                  <a:schemeClr val="tx2"/>
                </a:solidFill>
              </a:rPr>
              <a:t>Given that </a:t>
            </a:r>
            <a:r>
              <a:rPr lang="en-US" sz="2100" dirty="0">
                <a:solidFill>
                  <a:schemeClr val="tx2"/>
                </a:solidFill>
              </a:rPr>
              <a:t>Robert’s restraint poses a risk to his well-being and engages legal guidance, yet it is his wish to maintain the restraint, what decisions/actions are justifiable?</a:t>
            </a:r>
          </a:p>
        </p:txBody>
      </p:sp>
      <p:sp>
        <p:nvSpPr>
          <p:cNvPr id="6" name="Rectangle 5"/>
          <p:cNvSpPr/>
          <p:nvPr/>
        </p:nvSpPr>
        <p:spPr>
          <a:xfrm>
            <a:off x="0" y="2120864"/>
            <a:ext cx="9309478" cy="1246495"/>
          </a:xfrm>
          <a:prstGeom prst="rect">
            <a:avLst/>
          </a:prstGeom>
        </p:spPr>
        <p:txBody>
          <a:bodyPr wrap="square">
            <a:spAutoFit/>
          </a:bodyPr>
          <a:lstStyle/>
          <a:p>
            <a:pPr lvl="0"/>
            <a:r>
              <a:rPr lang="en-US" sz="3300" dirty="0">
                <a:solidFill>
                  <a:schemeClr val="tx2"/>
                </a:solidFill>
                <a:latin typeface="+mj-lt"/>
              </a:rPr>
              <a:t>Timeline, best process: </a:t>
            </a:r>
            <a:r>
              <a:rPr lang="en-US" sz="2100" dirty="0">
                <a:solidFill>
                  <a:schemeClr val="tx2"/>
                </a:solidFill>
                <a:latin typeface="+mj-lt"/>
              </a:rPr>
              <a:t>1) Clarify legal/policy guidance on least restraint 2) Evaluate risks &amp; benefits of the restraint 3) Evaluate options, including alternatives to  restraint</a:t>
            </a:r>
          </a:p>
        </p:txBody>
      </p:sp>
      <p:sp>
        <p:nvSpPr>
          <p:cNvPr id="7" name="Title 1"/>
          <p:cNvSpPr txBox="1">
            <a:spLocks/>
          </p:cNvSpPr>
          <p:nvPr/>
        </p:nvSpPr>
        <p:spPr>
          <a:xfrm>
            <a:off x="0" y="3871026"/>
            <a:ext cx="3127665" cy="570212"/>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solidFill>
                  <a:schemeClr val="tx2"/>
                </a:solidFill>
              </a:rPr>
              <a:t>Key stakeholders:</a:t>
            </a:r>
          </a:p>
        </p:txBody>
      </p:sp>
      <p:graphicFrame>
        <p:nvGraphicFramePr>
          <p:cNvPr id="8" name="Content Placeholder 3"/>
          <p:cNvGraphicFramePr>
            <a:graphicFrameLocks/>
          </p:cNvGraphicFramePr>
          <p:nvPr>
            <p:extLst>
              <p:ext uri="{D42A27DB-BD31-4B8C-83A1-F6EECF244321}">
                <p14:modId xmlns:p14="http://schemas.microsoft.com/office/powerpoint/2010/main" val="2784449613"/>
              </p:ext>
            </p:extLst>
          </p:nvPr>
        </p:nvGraphicFramePr>
        <p:xfrm>
          <a:off x="3325092" y="3940936"/>
          <a:ext cx="5319368" cy="1691640"/>
        </p:xfrm>
        <a:graphic>
          <a:graphicData uri="http://schemas.openxmlformats.org/drawingml/2006/table">
            <a:tbl>
              <a:tblPr firstRow="1" firstCol="1" bandRow="1">
                <a:tableStyleId>{5C22544A-7EE6-4342-B048-85BDC9FD1C3A}</a:tableStyleId>
              </a:tblPr>
              <a:tblGrid>
                <a:gridCol w="2668920">
                  <a:extLst>
                    <a:ext uri="{9D8B030D-6E8A-4147-A177-3AD203B41FA5}">
                      <a16:colId xmlns:a16="http://schemas.microsoft.com/office/drawing/2014/main" val="3829952189"/>
                    </a:ext>
                  </a:extLst>
                </a:gridCol>
                <a:gridCol w="2650448">
                  <a:extLst>
                    <a:ext uri="{9D8B030D-6E8A-4147-A177-3AD203B41FA5}">
                      <a16:colId xmlns:a16="http://schemas.microsoft.com/office/drawing/2014/main" val="1006939442"/>
                    </a:ext>
                  </a:extLst>
                </a:gridCol>
              </a:tblGrid>
              <a:tr h="252538">
                <a:tc>
                  <a:txBody>
                    <a:bodyPr/>
                    <a:lstStyle/>
                    <a:p>
                      <a:pPr marL="0" marR="0">
                        <a:spcBef>
                          <a:spcPts val="0"/>
                        </a:spcBef>
                        <a:spcAft>
                          <a:spcPts val="0"/>
                        </a:spcAft>
                      </a:pPr>
                      <a:r>
                        <a:rPr lang="en-US" sz="2100" b="1" dirty="0">
                          <a:effectLst/>
                        </a:rPr>
                        <a:t>Name</a:t>
                      </a:r>
                      <a:endParaRPr lang="en-US" sz="2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2100" b="1" dirty="0">
                          <a:effectLst/>
                        </a:rPr>
                        <a:t>Role</a:t>
                      </a:r>
                      <a:endParaRPr lang="en-US" sz="2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252520135"/>
                  </a:ext>
                </a:extLst>
              </a:tr>
              <a:tr h="274320">
                <a:tc>
                  <a:txBody>
                    <a:bodyPr/>
                    <a:lstStyle/>
                    <a:p>
                      <a:pPr marL="0" marR="0">
                        <a:spcBef>
                          <a:spcPts val="0"/>
                        </a:spcBef>
                        <a:spcAft>
                          <a:spcPts val="0"/>
                        </a:spcAft>
                      </a:pPr>
                      <a:r>
                        <a:rPr lang="en-US" sz="1800" dirty="0">
                          <a:effectLst/>
                        </a:rPr>
                        <a:t>Robert Jones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Patient</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897724913"/>
                  </a:ext>
                </a:extLst>
              </a:tr>
              <a:tr h="274320">
                <a:tc>
                  <a:txBody>
                    <a:bodyPr/>
                    <a:lstStyle/>
                    <a:p>
                      <a:pPr marL="0" marR="0">
                        <a:spcBef>
                          <a:spcPts val="0"/>
                        </a:spcBef>
                        <a:spcAft>
                          <a:spcPts val="0"/>
                        </a:spcAft>
                      </a:pPr>
                      <a:r>
                        <a:rPr lang="en-US" sz="1800" dirty="0">
                          <a:effectLst/>
                        </a:rPr>
                        <a:t>Karen Phillips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Spouse, SDM</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931177058"/>
                  </a:ext>
                </a:extLst>
              </a:tr>
              <a:tr h="274320">
                <a:tc>
                  <a:txBody>
                    <a:bodyPr/>
                    <a:lstStyle/>
                    <a:p>
                      <a:pPr marL="0" marR="0">
                        <a:spcBef>
                          <a:spcPts val="0"/>
                        </a:spcBef>
                        <a:spcAft>
                          <a:spcPts val="0"/>
                        </a:spcAft>
                      </a:pPr>
                      <a:r>
                        <a:rPr lang="en-US" sz="1800" dirty="0">
                          <a:effectLst/>
                        </a:rPr>
                        <a:t>Dr. Simons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Family Physician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93636087"/>
                  </a:ext>
                </a:extLst>
              </a:tr>
              <a:tr h="274320">
                <a:tc>
                  <a:txBody>
                    <a:bodyPr/>
                    <a:lstStyle/>
                    <a:p>
                      <a:pPr marL="0" marR="0">
                        <a:spcBef>
                          <a:spcPts val="0"/>
                        </a:spcBef>
                        <a:spcAft>
                          <a:spcPts val="0"/>
                        </a:spcAft>
                      </a:pPr>
                      <a:r>
                        <a:rPr lang="en-US" sz="1800" dirty="0">
                          <a:effectLst/>
                        </a:rPr>
                        <a:t>Jasmine</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effectLst/>
                        </a:rPr>
                        <a:t>Day</a:t>
                      </a:r>
                      <a:r>
                        <a:rPr lang="en-US" sz="1800" baseline="0" dirty="0">
                          <a:effectLst/>
                        </a:rPr>
                        <a:t> Program Volunteer</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35540843"/>
                  </a:ext>
                </a:extLst>
              </a:tr>
              <a:tr h="274320">
                <a:tc>
                  <a:txBody>
                    <a:bodyPr/>
                    <a:lstStyle/>
                    <a:p>
                      <a:pPr marL="0" marR="0">
                        <a:spcBef>
                          <a:spcPts val="0"/>
                        </a:spcBef>
                        <a:spcAft>
                          <a:spcPts val="0"/>
                        </a:spcAft>
                      </a:pPr>
                      <a:r>
                        <a:rPr lang="en-US" sz="1800" dirty="0">
                          <a:effectLst/>
                        </a:rPr>
                        <a:t>Anna</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spcBef>
                          <a:spcPts val="0"/>
                        </a:spcBef>
                        <a:spcAft>
                          <a:spcPts val="0"/>
                        </a:spcAft>
                      </a:pPr>
                      <a:r>
                        <a:rPr lang="en-US" sz="1800" dirty="0">
                          <a:solidFill>
                            <a:schemeClr val="dk1"/>
                          </a:solidFill>
                          <a:effectLst/>
                          <a:latin typeface="+mn-lt"/>
                          <a:ea typeface="+mn-ea"/>
                          <a:cs typeface="+mn-cs"/>
                        </a:rPr>
                        <a:t>Day</a:t>
                      </a:r>
                      <a:r>
                        <a:rPr lang="en-US" sz="1800" baseline="0" dirty="0">
                          <a:solidFill>
                            <a:schemeClr val="dk1"/>
                          </a:solidFill>
                          <a:effectLst/>
                          <a:latin typeface="+mn-lt"/>
                          <a:ea typeface="+mn-ea"/>
                          <a:cs typeface="+mn-cs"/>
                        </a:rPr>
                        <a:t> Program Supervisor</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867269538"/>
                  </a:ext>
                </a:extLst>
              </a:tr>
            </a:tbl>
          </a:graphicData>
        </a:graphic>
      </p:graphicFrame>
    </p:spTree>
    <p:extLst>
      <p:ext uri="{BB962C8B-B14F-4D97-AF65-F5344CB8AC3E}">
        <p14:creationId xmlns:p14="http://schemas.microsoft.com/office/powerpoint/2010/main" val="172630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18</a:t>
            </a:fld>
            <a:endParaRPr lang="en-US" dirty="0"/>
          </a:p>
        </p:txBody>
      </p:sp>
      <p:sp>
        <p:nvSpPr>
          <p:cNvPr id="5" name="Text Box 3"/>
          <p:cNvSpPr txBox="1">
            <a:spLocks noChangeArrowheads="1"/>
          </p:cNvSpPr>
          <p:nvPr/>
        </p:nvSpPr>
        <p:spPr bwMode="auto">
          <a:xfrm>
            <a:off x="893265" y="686742"/>
            <a:ext cx="7490337" cy="5278368"/>
          </a:xfrm>
          <a:prstGeom prst="rect">
            <a:avLst/>
          </a:prstGeom>
          <a:noFill/>
          <a:ln w="9525">
            <a:noFill/>
            <a:miter lim="800000"/>
            <a:headEnd/>
            <a:tailEnd/>
          </a:ln>
        </p:spPr>
        <p:txBody>
          <a:bodyPr wrap="square" lIns="0" tIns="0" rIns="0" bIns="0">
            <a:spAutoFit/>
          </a:bodyPr>
          <a:lstStyle/>
          <a:p>
            <a:pPr marL="342900" indent="-342900" defTabSz="285750">
              <a:spcBef>
                <a:spcPct val="25000"/>
              </a:spcBef>
              <a:buClr>
                <a:schemeClr val="accent1">
                  <a:lumMod val="75000"/>
                </a:schemeClr>
              </a:buClr>
              <a:buFont typeface="Arial" panose="020B0604020202020204" pitchFamily="34" charset="0"/>
              <a:buChar char="•"/>
            </a:pPr>
            <a:r>
              <a:rPr lang="en-US" sz="3200" dirty="0">
                <a:solidFill>
                  <a:schemeClr val="tx2"/>
                </a:solidFill>
                <a:ea typeface="Verdana" panose="020B0604030504040204" pitchFamily="34" charset="0"/>
                <a:cs typeface="Calibri Light" panose="020F0302020204030204" pitchFamily="34" charset="0"/>
              </a:rPr>
              <a:t>Clinical issues:</a:t>
            </a:r>
          </a:p>
          <a:p>
            <a:pPr marL="685800" lvl="1" indent="-342900" defTabSz="285750">
              <a:spcBef>
                <a:spcPct val="25000"/>
              </a:spcBef>
              <a:buClr>
                <a:schemeClr val="accent1">
                  <a:lumMod val="75000"/>
                </a:schemeClr>
              </a:buClr>
              <a:buFont typeface="Arial" panose="020B0604020202020204" pitchFamily="34" charset="0"/>
              <a:buChar char="•"/>
            </a:pPr>
            <a:r>
              <a:rPr lang="en-US" sz="2800" dirty="0">
                <a:solidFill>
                  <a:schemeClr val="tx2"/>
                </a:solidFill>
                <a:ea typeface="Verdana" panose="020B0604030504040204" pitchFamily="34" charset="0"/>
                <a:cs typeface="Calibri Light" panose="020F0302020204030204" pitchFamily="34" charset="0"/>
              </a:rPr>
              <a:t>history, diagnosis, prognosis, psychosocial, capability</a:t>
            </a:r>
          </a:p>
          <a:p>
            <a:pPr marL="342900" indent="-342900" defTabSz="285750">
              <a:spcBef>
                <a:spcPct val="25000"/>
              </a:spcBef>
              <a:buClr>
                <a:schemeClr val="accent1">
                  <a:lumMod val="75000"/>
                </a:schemeClr>
              </a:buClr>
              <a:buFont typeface="Arial" panose="020B0604020202020204" pitchFamily="34" charset="0"/>
              <a:buChar char="•"/>
            </a:pPr>
            <a:r>
              <a:rPr lang="en-US" sz="3200" dirty="0">
                <a:solidFill>
                  <a:schemeClr val="tx2"/>
                </a:solidFill>
                <a:ea typeface="Verdana" panose="020B0604030504040204" pitchFamily="34" charset="0"/>
                <a:cs typeface="Calibri Light" panose="020F0302020204030204" pitchFamily="34" charset="0"/>
              </a:rPr>
              <a:t>Patient preferences:</a:t>
            </a:r>
          </a:p>
          <a:p>
            <a:pPr marL="685800" lvl="1" indent="-342900" defTabSz="285750">
              <a:spcBef>
                <a:spcPct val="25000"/>
              </a:spcBef>
              <a:buClr>
                <a:schemeClr val="accent1">
                  <a:lumMod val="75000"/>
                </a:schemeClr>
              </a:buClr>
              <a:buFont typeface="Arial" panose="020B0604020202020204" pitchFamily="34" charset="0"/>
              <a:buChar char="•"/>
            </a:pPr>
            <a:r>
              <a:rPr lang="en-US" sz="2800" dirty="0">
                <a:solidFill>
                  <a:schemeClr val="tx2"/>
                </a:solidFill>
                <a:ea typeface="Verdana" panose="020B0604030504040204" pitchFamily="34" charset="0"/>
                <a:cs typeface="Calibri Light" panose="020F0302020204030204" pitchFamily="34" charset="0"/>
              </a:rPr>
              <a:t>Patient’s long/short term goals</a:t>
            </a:r>
          </a:p>
          <a:p>
            <a:pPr marL="342900" indent="-342900" defTabSz="285750">
              <a:spcBef>
                <a:spcPct val="25000"/>
              </a:spcBef>
              <a:buClr>
                <a:schemeClr val="accent1">
                  <a:lumMod val="75000"/>
                </a:schemeClr>
              </a:buClr>
              <a:buFont typeface="Arial" panose="020B0604020202020204" pitchFamily="34" charset="0"/>
              <a:buChar char="•"/>
            </a:pPr>
            <a:r>
              <a:rPr lang="en-US" sz="3200" dirty="0">
                <a:solidFill>
                  <a:schemeClr val="tx2"/>
                </a:solidFill>
                <a:ea typeface="Verdana" panose="020B0604030504040204" pitchFamily="34" charset="0"/>
                <a:cs typeface="Calibri Light" panose="020F0302020204030204" pitchFamily="34" charset="0"/>
              </a:rPr>
              <a:t>Contextual Features: </a:t>
            </a:r>
          </a:p>
          <a:p>
            <a:pPr marL="685800" lvl="1" indent="-342900" defTabSz="285750">
              <a:spcBef>
                <a:spcPct val="25000"/>
              </a:spcBef>
              <a:buClr>
                <a:schemeClr val="accent1">
                  <a:lumMod val="75000"/>
                </a:schemeClr>
              </a:buClr>
              <a:buFont typeface="Arial" panose="020B0604020202020204" pitchFamily="34" charset="0"/>
              <a:buChar char="•"/>
            </a:pPr>
            <a:r>
              <a:rPr lang="en-US" sz="2800" dirty="0">
                <a:solidFill>
                  <a:schemeClr val="tx2"/>
                </a:solidFill>
                <a:ea typeface="Verdana" panose="020B0604030504040204" pitchFamily="34" charset="0"/>
                <a:cs typeface="Calibri Light" panose="020F0302020204030204" pitchFamily="34" charset="0"/>
              </a:rPr>
              <a:t>Patient’s background – social, cultural, religious</a:t>
            </a:r>
          </a:p>
          <a:p>
            <a:pPr marL="685800" lvl="1" indent="-342900" defTabSz="285750">
              <a:spcBef>
                <a:spcPct val="25000"/>
              </a:spcBef>
              <a:buClr>
                <a:schemeClr val="accent1">
                  <a:lumMod val="75000"/>
                </a:schemeClr>
              </a:buClr>
              <a:buFont typeface="Arial" panose="020B0604020202020204" pitchFamily="34" charset="0"/>
              <a:buChar char="•"/>
            </a:pPr>
            <a:r>
              <a:rPr lang="en-US" sz="2800" dirty="0">
                <a:solidFill>
                  <a:schemeClr val="tx2"/>
                </a:solidFill>
                <a:ea typeface="Verdana" panose="020B0604030504040204" pitchFamily="34" charset="0"/>
                <a:cs typeface="Calibri Light" panose="020F0302020204030204" pitchFamily="34" charset="0"/>
              </a:rPr>
              <a:t>Family’s values</a:t>
            </a:r>
          </a:p>
          <a:p>
            <a:pPr marL="685800" lvl="1" indent="-342900" defTabSz="285750">
              <a:spcBef>
                <a:spcPct val="25000"/>
              </a:spcBef>
              <a:buClr>
                <a:schemeClr val="accent1">
                  <a:lumMod val="75000"/>
                </a:schemeClr>
              </a:buClr>
              <a:buFont typeface="Arial" panose="020B0604020202020204" pitchFamily="34" charset="0"/>
              <a:buChar char="•"/>
            </a:pPr>
            <a:r>
              <a:rPr lang="en-US" sz="2800" dirty="0">
                <a:solidFill>
                  <a:schemeClr val="tx2"/>
                </a:solidFill>
                <a:ea typeface="Verdana" panose="020B0604030504040204" pitchFamily="34" charset="0"/>
                <a:cs typeface="Calibri Light" panose="020F0302020204030204" pitchFamily="34" charset="0"/>
              </a:rPr>
              <a:t>Organizational and legal issues</a:t>
            </a:r>
          </a:p>
        </p:txBody>
      </p:sp>
    </p:spTree>
    <p:extLst>
      <p:ext uri="{BB962C8B-B14F-4D97-AF65-F5344CB8AC3E}">
        <p14:creationId xmlns:p14="http://schemas.microsoft.com/office/powerpoint/2010/main" val="413034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19</a:t>
            </a:fld>
            <a:endParaRPr lang="en-US" dirty="0"/>
          </a:p>
        </p:txBody>
      </p:sp>
      <p:sp>
        <p:nvSpPr>
          <p:cNvPr id="5" name="Title 1"/>
          <p:cNvSpPr>
            <a:spLocks noGrp="1"/>
          </p:cNvSpPr>
          <p:nvPr>
            <p:ph type="title"/>
          </p:nvPr>
        </p:nvSpPr>
        <p:spPr>
          <a:xfrm>
            <a:off x="628650" y="424502"/>
            <a:ext cx="7886700" cy="994172"/>
          </a:xfrm>
        </p:spPr>
        <p:txBody>
          <a:bodyPr/>
          <a:lstStyle/>
          <a:p>
            <a:pPr algn="ctr"/>
            <a:r>
              <a:rPr lang="en-US" dirty="0"/>
              <a:t>Clinical</a:t>
            </a:r>
          </a:p>
        </p:txBody>
      </p:sp>
      <p:sp>
        <p:nvSpPr>
          <p:cNvPr id="6" name="Content Placeholder 3"/>
          <p:cNvSpPr txBox="1">
            <a:spLocks/>
          </p:cNvSpPr>
          <p:nvPr/>
        </p:nvSpPr>
        <p:spPr>
          <a:xfrm>
            <a:off x="412124" y="1374976"/>
            <a:ext cx="8731876" cy="4007251"/>
          </a:xfrm>
          <a:prstGeom prst="rect">
            <a:avLst/>
          </a:prstGeom>
          <a:noFill/>
        </p:spPr>
        <p:txBody>
          <a:bodyPr wrap="square" rtlCol="0">
            <a:sp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b="1" i="1" dirty="0"/>
              <a:t>History and Diagnosis</a:t>
            </a:r>
          </a:p>
          <a:p>
            <a:pPr marL="0" indent="0">
              <a:buFont typeface="Arial"/>
              <a:buNone/>
            </a:pPr>
            <a:r>
              <a:rPr lang="en-US" sz="2400" dirty="0"/>
              <a:t>Robert has </a:t>
            </a:r>
            <a:r>
              <a:rPr lang="en-US" sz="2400" i="1" dirty="0" err="1"/>
              <a:t>becker</a:t>
            </a:r>
            <a:r>
              <a:rPr lang="en-US" sz="2400" i="1" dirty="0"/>
              <a:t> muscular dystrophy</a:t>
            </a:r>
            <a:r>
              <a:rPr lang="en-US" sz="2400" dirty="0"/>
              <a:t> (LGMD2A) which was diagnosed in at age 16, and has resulted in progressive weakness, fatigue, and  limited mobility in his legs by his late 30s. Robert has received regular physiotherapy and orthotic intervention but has had </a:t>
            </a:r>
            <a:r>
              <a:rPr lang="en-CA" sz="2400" dirty="0"/>
              <a:t>declining motor abilities, in particular challenges walking and raising his arms. He has also received regular assessment of his respiratory function.</a:t>
            </a:r>
          </a:p>
          <a:p>
            <a:pPr marL="0" indent="0">
              <a:buFont typeface="Arial"/>
              <a:buNone/>
            </a:pPr>
            <a:r>
              <a:rPr lang="en-US" sz="2400" b="1" i="1" dirty="0"/>
              <a:t>Prognosis: </a:t>
            </a:r>
            <a:r>
              <a:rPr lang="en-US" sz="2400" dirty="0"/>
              <a:t>degenerative, not curative</a:t>
            </a:r>
          </a:p>
          <a:p>
            <a:pPr marL="0" indent="0">
              <a:buFont typeface="Arial"/>
              <a:buNone/>
            </a:pPr>
            <a:r>
              <a:rPr lang="en-US" sz="2400" b="1" i="1" dirty="0"/>
              <a:t>Capacity: </a:t>
            </a:r>
            <a:r>
              <a:rPr lang="en-US" sz="2400" dirty="0"/>
              <a:t>Assessment: capable </a:t>
            </a:r>
          </a:p>
        </p:txBody>
      </p:sp>
      <p:sp>
        <p:nvSpPr>
          <p:cNvPr id="2" name="TextBox 1"/>
          <p:cNvSpPr txBox="1"/>
          <p:nvPr/>
        </p:nvSpPr>
        <p:spPr>
          <a:xfrm>
            <a:off x="951829" y="5382227"/>
            <a:ext cx="7240342" cy="584775"/>
          </a:xfrm>
          <a:prstGeom prst="rect">
            <a:avLst/>
          </a:prstGeom>
          <a:noFill/>
        </p:spPr>
        <p:txBody>
          <a:bodyPr wrap="square" rtlCol="0">
            <a:spAutoFit/>
          </a:bodyPr>
          <a:lstStyle/>
          <a:p>
            <a:r>
              <a:rPr lang="en-US" sz="1600" dirty="0"/>
              <a:t>Information retrieved from US National Institute of Health: https://rarediseases.info.nih.gov/diseases/5900/becker-muscular-dystrophy</a:t>
            </a:r>
          </a:p>
        </p:txBody>
      </p:sp>
    </p:spTree>
    <p:extLst>
      <p:ext uri="{BB962C8B-B14F-4D97-AF65-F5344CB8AC3E}">
        <p14:creationId xmlns:p14="http://schemas.microsoft.com/office/powerpoint/2010/main" val="2789418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783771" y="1585703"/>
            <a:ext cx="7543800" cy="4035381"/>
          </a:xfrm>
        </p:spPr>
        <p:txBody>
          <a:bodyPr>
            <a:normAutofit fontScale="85000" lnSpcReduction="10000"/>
          </a:bodyPr>
          <a:lstStyle/>
          <a:p>
            <a:r>
              <a:rPr lang="en-US" dirty="0"/>
              <a:t>Everyone will be muted except the host and moderator</a:t>
            </a:r>
          </a:p>
          <a:p>
            <a:r>
              <a:rPr lang="en-US" dirty="0"/>
              <a:t>Ask questions through the Zoom chat box</a:t>
            </a:r>
            <a:br>
              <a:rPr lang="en-US" dirty="0"/>
            </a:br>
            <a:br>
              <a:rPr lang="en-US" dirty="0"/>
            </a:br>
            <a:br>
              <a:rPr lang="en-US" dirty="0"/>
            </a:br>
            <a:r>
              <a:rPr lang="en-US" dirty="0"/>
              <a:t> </a:t>
            </a:r>
            <a:br>
              <a:rPr lang="en-US" dirty="0"/>
            </a:br>
            <a:endParaRPr lang="en-US" dirty="0"/>
          </a:p>
          <a:p>
            <a:endParaRPr lang="en-US" dirty="0"/>
          </a:p>
          <a:p>
            <a:r>
              <a:rPr lang="en-US" dirty="0"/>
              <a:t>All webinars will be recorded and posted on </a:t>
            </a:r>
            <a:r>
              <a:rPr lang="en-US" dirty="0">
                <a:hlinkClick r:id="rId3"/>
              </a:rPr>
              <a:t>Regional Ethics Network</a:t>
            </a:r>
            <a:r>
              <a:rPr lang="en-US" dirty="0"/>
              <a:t> website </a:t>
            </a:r>
          </a:p>
          <a:p>
            <a:r>
              <a:rPr lang="en-US" dirty="0"/>
              <a:t>Evaluation to follow</a:t>
            </a:r>
          </a:p>
          <a:p>
            <a:r>
              <a:rPr lang="en-US" dirty="0"/>
              <a:t>Next month’s speaker</a:t>
            </a:r>
          </a:p>
          <a:p>
            <a:endParaRPr lang="en-US"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2</a:t>
            </a:fld>
            <a:endParaRPr lang="en-US" dirty="0"/>
          </a:p>
        </p:txBody>
      </p:sp>
      <p:sp>
        <p:nvSpPr>
          <p:cNvPr id="4" name="Title 3"/>
          <p:cNvSpPr>
            <a:spLocks noGrp="1"/>
          </p:cNvSpPr>
          <p:nvPr>
            <p:ph type="title"/>
          </p:nvPr>
        </p:nvSpPr>
        <p:spPr/>
        <p:txBody>
          <a:bodyPr>
            <a:normAutofit/>
          </a:bodyPr>
          <a:lstStyle/>
          <a:p>
            <a:r>
              <a:rPr lang="en-US" dirty="0"/>
              <a:t>Webinar Housekeeping</a:t>
            </a:r>
          </a:p>
        </p:txBody>
      </p:sp>
      <p:pic>
        <p:nvPicPr>
          <p:cNvPr id="5" name="Picture 4"/>
          <p:cNvPicPr/>
          <p:nvPr/>
        </p:nvPicPr>
        <p:blipFill>
          <a:blip r:embed="rId4"/>
          <a:stretch>
            <a:fillRect/>
          </a:stretch>
        </p:blipFill>
        <p:spPr>
          <a:xfrm>
            <a:off x="1934254" y="3036387"/>
            <a:ext cx="2621417" cy="776536"/>
          </a:xfrm>
          <a:prstGeom prst="rect">
            <a:avLst/>
          </a:prstGeom>
        </p:spPr>
      </p:pic>
      <p:sp>
        <p:nvSpPr>
          <p:cNvPr id="6" name="Rectangle 5"/>
          <p:cNvSpPr/>
          <p:nvPr/>
        </p:nvSpPr>
        <p:spPr>
          <a:xfrm>
            <a:off x="2694214" y="2947511"/>
            <a:ext cx="930729" cy="965610"/>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5"/>
          <a:srcRect l="5154" t="15191" r="26950" b="25636"/>
          <a:stretch/>
        </p:blipFill>
        <p:spPr bwMode="auto">
          <a:xfrm>
            <a:off x="4742860" y="2802781"/>
            <a:ext cx="2366463" cy="11103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277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20</a:t>
            </a:fld>
            <a:endParaRPr lang="en-US" dirty="0"/>
          </a:p>
        </p:txBody>
      </p:sp>
      <p:sp>
        <p:nvSpPr>
          <p:cNvPr id="5" name="TextBox 4"/>
          <p:cNvSpPr txBox="1"/>
          <p:nvPr/>
        </p:nvSpPr>
        <p:spPr>
          <a:xfrm>
            <a:off x="615275" y="792136"/>
            <a:ext cx="7543800" cy="2308324"/>
          </a:xfrm>
          <a:prstGeom prst="rect">
            <a:avLst/>
          </a:prstGeom>
          <a:noFill/>
        </p:spPr>
        <p:txBody>
          <a:bodyPr wrap="square" rtlCol="0">
            <a:spAutoFit/>
          </a:bodyPr>
          <a:lstStyle/>
          <a:p>
            <a:r>
              <a:rPr lang="en-US" sz="2400" b="1" i="1" dirty="0">
                <a:solidFill>
                  <a:schemeClr val="tx2"/>
                </a:solidFill>
              </a:rPr>
              <a:t>Patient Preference</a:t>
            </a:r>
          </a:p>
          <a:p>
            <a:pPr marL="342900" indent="-342900">
              <a:buFont typeface="Arial" panose="020B0604020202020204" pitchFamily="34" charset="0"/>
              <a:buChar char="•"/>
            </a:pPr>
            <a:r>
              <a:rPr lang="en-US" sz="2400" dirty="0">
                <a:solidFill>
                  <a:schemeClr val="tx2"/>
                </a:solidFill>
              </a:rPr>
              <a:t>Wishes to be comfortable, for his legs to be immobilized on his wheelchair</a:t>
            </a:r>
          </a:p>
          <a:p>
            <a:pPr marL="342900" indent="-342900">
              <a:buFont typeface="Arial" panose="020B0604020202020204" pitchFamily="34" charset="0"/>
              <a:buChar char="•"/>
            </a:pPr>
            <a:r>
              <a:rPr lang="en-US" sz="2400" dirty="0">
                <a:solidFill>
                  <a:schemeClr val="tx2"/>
                </a:solidFill>
              </a:rPr>
              <a:t>Refused requests to remove belt</a:t>
            </a:r>
          </a:p>
          <a:p>
            <a:pPr marL="342900" indent="-342900">
              <a:buFont typeface="Arial" panose="020B0604020202020204" pitchFamily="34" charset="0"/>
              <a:buChar char="•"/>
            </a:pPr>
            <a:r>
              <a:rPr lang="en-US" sz="2400" dirty="0">
                <a:solidFill>
                  <a:schemeClr val="tx2"/>
                </a:solidFill>
              </a:rPr>
              <a:t>Wishes to continue attending day program</a:t>
            </a:r>
            <a:endParaRPr lang="en-US" sz="2400" b="1" i="1" dirty="0">
              <a:solidFill>
                <a:schemeClr val="tx2"/>
              </a:solidFill>
            </a:endParaRPr>
          </a:p>
          <a:p>
            <a:pPr marL="342900" indent="-342900">
              <a:buFont typeface="Arial" panose="020B0604020202020204" pitchFamily="34" charset="0"/>
              <a:buChar char="•"/>
            </a:pPr>
            <a:endParaRPr lang="en-US" sz="2400" b="1" dirty="0">
              <a:solidFill>
                <a:schemeClr val="tx2"/>
              </a:solidFill>
            </a:endParaRPr>
          </a:p>
        </p:txBody>
      </p:sp>
      <p:sp>
        <p:nvSpPr>
          <p:cNvPr id="6" name="TextBox 5"/>
          <p:cNvSpPr txBox="1"/>
          <p:nvPr/>
        </p:nvSpPr>
        <p:spPr>
          <a:xfrm>
            <a:off x="2099879" y="194609"/>
            <a:ext cx="5740674" cy="707886"/>
          </a:xfrm>
          <a:prstGeom prst="rect">
            <a:avLst/>
          </a:prstGeom>
          <a:noFill/>
        </p:spPr>
        <p:txBody>
          <a:bodyPr wrap="none" rtlCol="0">
            <a:spAutoFit/>
          </a:bodyPr>
          <a:lstStyle/>
          <a:p>
            <a:r>
              <a:rPr lang="en-US" sz="4000" b="1" dirty="0">
                <a:solidFill>
                  <a:schemeClr val="accent1"/>
                </a:solidFill>
              </a:rPr>
              <a:t>Patient and Contextual</a:t>
            </a:r>
          </a:p>
        </p:txBody>
      </p:sp>
      <p:sp>
        <p:nvSpPr>
          <p:cNvPr id="7" name="TextBox 6"/>
          <p:cNvSpPr txBox="1"/>
          <p:nvPr/>
        </p:nvSpPr>
        <p:spPr>
          <a:xfrm>
            <a:off x="615275" y="2728491"/>
            <a:ext cx="7446900" cy="1938992"/>
          </a:xfrm>
          <a:prstGeom prst="rect">
            <a:avLst/>
          </a:prstGeom>
          <a:noFill/>
        </p:spPr>
        <p:txBody>
          <a:bodyPr wrap="square" rtlCol="0">
            <a:spAutoFit/>
          </a:bodyPr>
          <a:lstStyle/>
          <a:p>
            <a:r>
              <a:rPr lang="en-US" sz="2400" b="1" i="1" dirty="0">
                <a:solidFill>
                  <a:schemeClr val="tx2"/>
                </a:solidFill>
              </a:rPr>
              <a:t>Family</a:t>
            </a:r>
          </a:p>
          <a:p>
            <a:pPr marL="342900" indent="-342900">
              <a:buFont typeface="Arial" panose="020B0604020202020204" pitchFamily="34" charset="0"/>
              <a:buChar char="•"/>
            </a:pPr>
            <a:r>
              <a:rPr lang="en-US" sz="2400" dirty="0">
                <a:solidFill>
                  <a:schemeClr val="tx2"/>
                </a:solidFill>
              </a:rPr>
              <a:t>Robert has a wife, Carrie (61), and has no children</a:t>
            </a:r>
          </a:p>
          <a:p>
            <a:pPr marL="342900" indent="-342900">
              <a:buFont typeface="Arial" panose="020B0604020202020204" pitchFamily="34" charset="0"/>
              <a:buChar char="•"/>
            </a:pPr>
            <a:r>
              <a:rPr lang="en-US" sz="2400" dirty="0">
                <a:solidFill>
                  <a:schemeClr val="tx2"/>
                </a:solidFill>
              </a:rPr>
              <a:t>Carrie seems to be supportive, and is Robert’s primary caregiver</a:t>
            </a:r>
          </a:p>
          <a:p>
            <a:endParaRPr lang="en-US" sz="2400" dirty="0"/>
          </a:p>
        </p:txBody>
      </p:sp>
      <p:sp>
        <p:nvSpPr>
          <p:cNvPr id="8" name="TextBox 7"/>
          <p:cNvSpPr txBox="1"/>
          <p:nvPr/>
        </p:nvSpPr>
        <p:spPr>
          <a:xfrm>
            <a:off x="615275" y="4326291"/>
            <a:ext cx="7543800" cy="1569660"/>
          </a:xfrm>
          <a:prstGeom prst="rect">
            <a:avLst/>
          </a:prstGeom>
          <a:noFill/>
        </p:spPr>
        <p:txBody>
          <a:bodyPr wrap="square" rtlCol="0">
            <a:spAutoFit/>
          </a:bodyPr>
          <a:lstStyle/>
          <a:p>
            <a:r>
              <a:rPr lang="en-US" sz="2400" b="1" i="1" dirty="0">
                <a:solidFill>
                  <a:schemeClr val="tx2"/>
                </a:solidFill>
              </a:rPr>
              <a:t>Organizational Issues</a:t>
            </a:r>
          </a:p>
          <a:p>
            <a:pPr marL="342900" indent="-342900">
              <a:buFont typeface="Arial" panose="020B0604020202020204" pitchFamily="34" charset="0"/>
              <a:buChar char="•"/>
            </a:pPr>
            <a:r>
              <a:rPr lang="en-US" sz="2400" dirty="0">
                <a:solidFill>
                  <a:schemeClr val="tx2"/>
                </a:solidFill>
              </a:rPr>
              <a:t>Robert’s use of the belt engages Ontario’s </a:t>
            </a:r>
            <a:r>
              <a:rPr lang="en-US" sz="2400" i="1" dirty="0">
                <a:solidFill>
                  <a:schemeClr val="tx2"/>
                </a:solidFill>
              </a:rPr>
              <a:t>Patient Restraints Minimization Act (2001)</a:t>
            </a:r>
          </a:p>
          <a:p>
            <a:pPr marL="342900" indent="-342900">
              <a:buFont typeface="Arial" panose="020B0604020202020204" pitchFamily="34" charset="0"/>
              <a:buChar char="•"/>
            </a:pPr>
            <a:r>
              <a:rPr lang="en-US" sz="2400" i="1" dirty="0">
                <a:solidFill>
                  <a:schemeClr val="tx2"/>
                </a:solidFill>
              </a:rPr>
              <a:t>Least restraints policy, college guidelines?</a:t>
            </a:r>
            <a:endParaRPr lang="en-US" sz="2400" dirty="0">
              <a:solidFill>
                <a:schemeClr val="tx2"/>
              </a:solidFill>
            </a:endParaRPr>
          </a:p>
        </p:txBody>
      </p:sp>
    </p:spTree>
    <p:extLst>
      <p:ext uri="{BB962C8B-B14F-4D97-AF65-F5344CB8AC3E}">
        <p14:creationId xmlns:p14="http://schemas.microsoft.com/office/powerpoint/2010/main" val="3743330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21</a:t>
            </a:fld>
            <a:endParaRPr lang="en-US" dirty="0"/>
          </a:p>
        </p:txBody>
      </p:sp>
      <p:sp>
        <p:nvSpPr>
          <p:cNvPr id="5" name="Title 1"/>
          <p:cNvSpPr>
            <a:spLocks noGrp="1"/>
          </p:cNvSpPr>
          <p:nvPr>
            <p:ph type="title"/>
          </p:nvPr>
        </p:nvSpPr>
        <p:spPr>
          <a:xfrm>
            <a:off x="847396" y="460812"/>
            <a:ext cx="7514035" cy="1314449"/>
          </a:xfrm>
        </p:spPr>
        <p:txBody>
          <a:bodyPr>
            <a:normAutofit fontScale="90000"/>
          </a:bodyPr>
          <a:lstStyle/>
          <a:p>
            <a:pPr algn="ctr"/>
            <a:r>
              <a:rPr lang="en-US" dirty="0"/>
              <a:t>Risks/Benefits of Restraints for Robert</a:t>
            </a:r>
          </a:p>
        </p:txBody>
      </p:sp>
      <p:graphicFrame>
        <p:nvGraphicFramePr>
          <p:cNvPr id="6" name="Content Placeholder 3"/>
          <p:cNvGraphicFramePr>
            <a:graphicFrameLocks/>
          </p:cNvGraphicFramePr>
          <p:nvPr>
            <p:extLst>
              <p:ext uri="{D42A27DB-BD31-4B8C-83A1-F6EECF244321}">
                <p14:modId xmlns:p14="http://schemas.microsoft.com/office/powerpoint/2010/main" val="2935717524"/>
              </p:ext>
            </p:extLst>
          </p:nvPr>
        </p:nvGraphicFramePr>
        <p:xfrm>
          <a:off x="751805" y="1859904"/>
          <a:ext cx="7705216" cy="2849880"/>
        </p:xfrm>
        <a:graphic>
          <a:graphicData uri="http://schemas.openxmlformats.org/drawingml/2006/table">
            <a:tbl>
              <a:tblPr firstRow="1" bandRow="1">
                <a:tableStyleId>{5C22544A-7EE6-4342-B048-85BDC9FD1C3A}</a:tableStyleId>
              </a:tblPr>
              <a:tblGrid>
                <a:gridCol w="3948198">
                  <a:extLst>
                    <a:ext uri="{9D8B030D-6E8A-4147-A177-3AD203B41FA5}">
                      <a16:colId xmlns:a16="http://schemas.microsoft.com/office/drawing/2014/main" val="2263744839"/>
                    </a:ext>
                  </a:extLst>
                </a:gridCol>
                <a:gridCol w="3757018">
                  <a:extLst>
                    <a:ext uri="{9D8B030D-6E8A-4147-A177-3AD203B41FA5}">
                      <a16:colId xmlns:a16="http://schemas.microsoft.com/office/drawing/2014/main" val="3924101546"/>
                    </a:ext>
                  </a:extLst>
                </a:gridCol>
              </a:tblGrid>
              <a:tr h="3657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t>Benefits</a:t>
                      </a:r>
                      <a:endParaRPr lang="en-US" sz="20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dirty="0"/>
                        <a:t>Risks </a:t>
                      </a:r>
                      <a:r>
                        <a:rPr lang="en-US" sz="2000" i="1" baseline="0" dirty="0"/>
                        <a:t>(not exhaustive)</a:t>
                      </a:r>
                      <a:endParaRPr lang="en-US" sz="2000" dirty="0"/>
                    </a:p>
                  </a:txBody>
                  <a:tcPr marL="68580" marR="68580" marT="34290" marB="34290"/>
                </a:tc>
                <a:extLst>
                  <a:ext uri="{0D108BD9-81ED-4DB2-BD59-A6C34878D82A}">
                    <a16:rowId xmlns:a16="http://schemas.microsoft.com/office/drawing/2014/main" val="3255124673"/>
                  </a:ext>
                </a:extLst>
              </a:tr>
              <a:tr h="662940">
                <a:tc>
                  <a:txBody>
                    <a:bodyPr/>
                    <a:lstStyle/>
                    <a:p>
                      <a:pPr marL="342900" lvl="0" indent="-342900">
                        <a:buFont typeface="Arial" panose="020B0604020202020204" pitchFamily="34" charset="0"/>
                        <a:buChar char="•"/>
                      </a:pPr>
                      <a:r>
                        <a:rPr lang="en-US" sz="2000" b="0" dirty="0">
                          <a:solidFill>
                            <a:schemeClr val="tx1"/>
                          </a:solidFill>
                        </a:rPr>
                        <a:t>Prevents</a:t>
                      </a:r>
                      <a:r>
                        <a:rPr lang="en-US" sz="2000" b="0" baseline="0" dirty="0">
                          <a:solidFill>
                            <a:schemeClr val="tx1"/>
                          </a:solidFill>
                        </a:rPr>
                        <a:t> feet sliding off the foot rests</a:t>
                      </a:r>
                    </a:p>
                  </a:txBody>
                  <a:tcPr marL="68580" marR="68580" marT="34290" marB="34290"/>
                </a:tc>
                <a:tc>
                  <a:txBody>
                    <a:bodyPr/>
                    <a:lstStyle/>
                    <a:p>
                      <a:pPr marL="342900" indent="-342900">
                        <a:buFont typeface="Arial" panose="020B0604020202020204" pitchFamily="34" charset="0"/>
                        <a:buChar char="•"/>
                      </a:pPr>
                      <a:r>
                        <a:rPr lang="en-US" sz="2000" b="0" i="0" kern="1200" dirty="0">
                          <a:solidFill>
                            <a:schemeClr val="tx1"/>
                          </a:solidFill>
                          <a:effectLst/>
                          <a:latin typeface="+mn-lt"/>
                          <a:ea typeface="+mn-ea"/>
                          <a:cs typeface="+mn-cs"/>
                        </a:rPr>
                        <a:t>Bruises</a:t>
                      </a:r>
                    </a:p>
                  </a:txBody>
                  <a:tcPr marL="68580" marR="68580" marT="34290" marB="34290"/>
                </a:tc>
                <a:extLst>
                  <a:ext uri="{0D108BD9-81ED-4DB2-BD59-A6C34878D82A}">
                    <a16:rowId xmlns:a16="http://schemas.microsoft.com/office/drawing/2014/main" val="206922738"/>
                  </a:ext>
                </a:extLst>
              </a:tr>
              <a:tr h="662940">
                <a:tc>
                  <a:txBody>
                    <a:bodyPr/>
                    <a:lstStyle/>
                    <a:p>
                      <a:pPr marL="342900" lvl="0" indent="-342900">
                        <a:buFont typeface="Arial" panose="020B0604020202020204" pitchFamily="34" charset="0"/>
                        <a:buChar char="•"/>
                      </a:pPr>
                      <a:r>
                        <a:rPr lang="en-US" sz="2000" b="0" baseline="0" dirty="0">
                          <a:solidFill>
                            <a:schemeClr val="tx1"/>
                          </a:solidFill>
                        </a:rPr>
                        <a:t>Alleviates discomfort by immobilizing Robert’s legs</a:t>
                      </a:r>
                      <a:endParaRPr lang="en-US" sz="2000" b="0" dirty="0">
                        <a:solidFill>
                          <a:schemeClr val="tx1"/>
                        </a:solidFill>
                      </a:endParaRPr>
                    </a:p>
                  </a:txBody>
                  <a:tcPr marL="68580" marR="68580" marT="34290" marB="34290"/>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Skin irritation, injury</a:t>
                      </a:r>
                    </a:p>
                  </a:txBody>
                  <a:tcPr marL="68580" marR="68580" marT="34290" marB="34290"/>
                </a:tc>
                <a:extLst>
                  <a:ext uri="{0D108BD9-81ED-4DB2-BD59-A6C34878D82A}">
                    <a16:rowId xmlns:a16="http://schemas.microsoft.com/office/drawing/2014/main" val="2408392369"/>
                  </a:ext>
                </a:extLst>
              </a:tr>
              <a:tr h="36576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Conforms with Robert’s wishes</a:t>
                      </a:r>
                    </a:p>
                  </a:txBody>
                  <a:tcPr marL="68580" marR="68580" marT="34290" marB="34290"/>
                </a:tc>
                <a:tc>
                  <a:txBody>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kern="1200" dirty="0">
                          <a:solidFill>
                            <a:schemeClr val="tx1"/>
                          </a:solidFill>
                          <a:effectLst/>
                          <a:latin typeface="+mn-lt"/>
                          <a:ea typeface="+mn-ea"/>
                          <a:cs typeface="+mn-cs"/>
                        </a:rPr>
                        <a:t>Decubitus ulcers</a:t>
                      </a:r>
                    </a:p>
                  </a:txBody>
                  <a:tcPr marL="68580" marR="68580" marT="34290" marB="34290"/>
                </a:tc>
                <a:extLst>
                  <a:ext uri="{0D108BD9-81ED-4DB2-BD59-A6C34878D82A}">
                    <a16:rowId xmlns:a16="http://schemas.microsoft.com/office/drawing/2014/main" val="4246906077"/>
                  </a:ext>
                </a:extLst>
              </a:tr>
              <a:tr h="365760">
                <a:tc>
                  <a:txBody>
                    <a:bodyPr/>
                    <a:lstStyle/>
                    <a:p>
                      <a:endParaRPr lang="en-US" sz="2000" b="0" dirty="0">
                        <a:solidFill>
                          <a:schemeClr val="tx1"/>
                        </a:solidFill>
                      </a:endParaRP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Restricted</a:t>
                      </a:r>
                      <a:r>
                        <a:rPr lang="en-US" sz="2000" b="0" baseline="0" dirty="0">
                          <a:solidFill>
                            <a:schemeClr val="tx1"/>
                          </a:solidFill>
                        </a:rPr>
                        <a:t> circulation</a:t>
                      </a:r>
                    </a:p>
                  </a:txBody>
                  <a:tcPr marL="68580" marR="68580" marT="34290" marB="34290"/>
                </a:tc>
                <a:extLst>
                  <a:ext uri="{0D108BD9-81ED-4DB2-BD59-A6C34878D82A}">
                    <a16:rowId xmlns:a16="http://schemas.microsoft.com/office/drawing/2014/main" val="3387334277"/>
                  </a:ext>
                </a:extLst>
              </a:tr>
              <a:tr h="365760">
                <a:tc>
                  <a:txBody>
                    <a:bodyPr/>
                    <a:lstStyle/>
                    <a:p>
                      <a:endParaRPr lang="en-US" sz="2000" b="0" dirty="0">
                        <a:solidFill>
                          <a:schemeClr val="tx1"/>
                        </a:solidFill>
                      </a:endParaRPr>
                    </a:p>
                  </a:txBody>
                  <a:tcPr marL="68580" marR="68580" marT="34290" marB="34290"/>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Stiffness, muscle atrophy </a:t>
                      </a:r>
                      <a:endParaRPr lang="en-US" sz="2000" b="0" baseline="0" dirty="0">
                        <a:solidFill>
                          <a:schemeClr val="tx1"/>
                        </a:solidFill>
                      </a:endParaRPr>
                    </a:p>
                  </a:txBody>
                  <a:tcPr marL="68580" marR="68580" marT="34290" marB="34290"/>
                </a:tc>
                <a:extLst>
                  <a:ext uri="{0D108BD9-81ED-4DB2-BD59-A6C34878D82A}">
                    <a16:rowId xmlns:a16="http://schemas.microsoft.com/office/drawing/2014/main" val="3717192783"/>
                  </a:ext>
                </a:extLst>
              </a:tr>
            </a:tbl>
          </a:graphicData>
        </a:graphic>
      </p:graphicFrame>
      <p:sp>
        <p:nvSpPr>
          <p:cNvPr id="2" name="TextBox 1"/>
          <p:cNvSpPr txBox="1"/>
          <p:nvPr/>
        </p:nvSpPr>
        <p:spPr>
          <a:xfrm>
            <a:off x="658600" y="4928482"/>
            <a:ext cx="8240701" cy="830997"/>
          </a:xfrm>
          <a:prstGeom prst="rect">
            <a:avLst/>
          </a:prstGeom>
          <a:noFill/>
        </p:spPr>
        <p:txBody>
          <a:bodyPr wrap="square" rtlCol="0">
            <a:spAutoFit/>
          </a:bodyPr>
          <a:lstStyle/>
          <a:p>
            <a:r>
              <a:rPr lang="en-US" sz="1600" dirty="0"/>
              <a:t>Evans L, </a:t>
            </a:r>
            <a:r>
              <a:rPr lang="en-US" sz="1600" dirty="0" err="1"/>
              <a:t>Strumpf</a:t>
            </a:r>
            <a:r>
              <a:rPr lang="en-US" sz="1600" dirty="0"/>
              <a:t> N. Myths about Elder Restraint. Journal of Nursing Scholarship. 22:2, 1990. Retrieved from: https://journals-scholarsportal-info.proxy.lib.uwaterloo.ca/pdf/07435150/v22i0002/124_maer.xml</a:t>
            </a:r>
          </a:p>
        </p:txBody>
      </p:sp>
    </p:spTree>
    <p:extLst>
      <p:ext uri="{BB962C8B-B14F-4D97-AF65-F5344CB8AC3E}">
        <p14:creationId xmlns:p14="http://schemas.microsoft.com/office/powerpoint/2010/main" val="932157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22</a:t>
            </a:fld>
            <a:endParaRPr lang="en-US" dirty="0"/>
          </a:p>
        </p:txBody>
      </p:sp>
      <p:sp>
        <p:nvSpPr>
          <p:cNvPr id="5" name="Rectangle 2"/>
          <p:cNvSpPr txBox="1">
            <a:spLocks noChangeArrowheads="1"/>
          </p:cNvSpPr>
          <p:nvPr/>
        </p:nvSpPr>
        <p:spPr>
          <a:xfrm>
            <a:off x="425004" y="682464"/>
            <a:ext cx="8242478" cy="1231106"/>
          </a:xfrm>
          <a:prstGeom prst="rect">
            <a:avLst/>
          </a:prstGeom>
          <a:noFill/>
        </p:spPr>
        <p:txBody>
          <a:bodyPr vert="horz" wrap="square" lIns="0" tIns="0" rIns="0" bIns="0" rtlCol="0" anchor="ctr" anchorCtr="0">
            <a:sp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defTabSz="285750"/>
            <a:r>
              <a:rPr lang="en-US" sz="4000" dirty="0"/>
              <a:t>Step 2: </a:t>
            </a:r>
            <a:r>
              <a:rPr lang="en-US" sz="4000" u="sng" dirty="0"/>
              <a:t>Determine Ethical Principles</a:t>
            </a:r>
            <a:endParaRPr lang="en-US" sz="4000" dirty="0"/>
          </a:p>
        </p:txBody>
      </p:sp>
      <p:sp>
        <p:nvSpPr>
          <p:cNvPr id="6" name="Text Box 3"/>
          <p:cNvSpPr txBox="1">
            <a:spLocks noChangeArrowheads="1"/>
          </p:cNvSpPr>
          <p:nvPr/>
        </p:nvSpPr>
        <p:spPr bwMode="auto">
          <a:xfrm>
            <a:off x="867534" y="2158951"/>
            <a:ext cx="7357418" cy="3527119"/>
          </a:xfrm>
          <a:prstGeom prst="rect">
            <a:avLst/>
          </a:prstGeom>
          <a:noFill/>
          <a:ln w="9525">
            <a:noFill/>
            <a:miter lim="800000"/>
            <a:headEnd/>
            <a:tailEnd/>
          </a:ln>
        </p:spPr>
        <p:txBody>
          <a:bodyPr wrap="square" lIns="0" tIns="0" rIns="0" bIns="0">
            <a:spAutoFit/>
          </a:bodyPr>
          <a:lstStyle/>
          <a:p>
            <a:pPr marL="384572" indent="-342900" defTabSz="285750">
              <a:spcBef>
                <a:spcPct val="25000"/>
              </a:spcBef>
              <a:buClr>
                <a:schemeClr val="accent1">
                  <a:lumMod val="75000"/>
                </a:schemeClr>
              </a:buClr>
              <a:buFont typeface="Arial" panose="020B0604020202020204" pitchFamily="34" charset="0"/>
              <a:buChar char="•"/>
            </a:pPr>
            <a:r>
              <a:rPr lang="en-GB" sz="2400" dirty="0">
                <a:solidFill>
                  <a:schemeClr val="tx2"/>
                </a:solidFill>
                <a:cs typeface="Arial" panose="020B0604020202020204" pitchFamily="34" charset="0"/>
              </a:rPr>
              <a:t>What principles, duties and values are relevant to the case?</a:t>
            </a:r>
          </a:p>
          <a:p>
            <a:pPr marL="384572" indent="-342900" defTabSz="285750">
              <a:spcBef>
                <a:spcPct val="25000"/>
              </a:spcBef>
              <a:buClr>
                <a:schemeClr val="accent1">
                  <a:lumMod val="75000"/>
                </a:schemeClr>
              </a:buClr>
              <a:buFont typeface="Arial" panose="020B0604020202020204" pitchFamily="34" charset="0"/>
              <a:buChar char="•"/>
            </a:pPr>
            <a:endParaRPr lang="en-GB" sz="2400" dirty="0">
              <a:solidFill>
                <a:schemeClr val="tx2"/>
              </a:solidFill>
              <a:cs typeface="Arial" panose="020B0604020202020204" pitchFamily="34" charset="0"/>
            </a:endParaRPr>
          </a:p>
          <a:p>
            <a:pPr marL="384572" indent="-342900" defTabSz="285750">
              <a:lnSpc>
                <a:spcPct val="90000"/>
              </a:lnSpc>
              <a:buClr>
                <a:schemeClr val="accent1">
                  <a:lumMod val="75000"/>
                </a:schemeClr>
              </a:buClr>
              <a:buFont typeface="Arial" panose="020B0604020202020204" pitchFamily="34" charset="0"/>
              <a:buChar char="•"/>
            </a:pPr>
            <a:r>
              <a:rPr lang="en-GB" sz="2400" dirty="0">
                <a:solidFill>
                  <a:schemeClr val="tx2"/>
                </a:solidFill>
                <a:cs typeface="Arial" panose="020B0604020202020204" pitchFamily="34" charset="0"/>
              </a:rPr>
              <a:t>What are the relevant legal requirements, professional standards and policies?</a:t>
            </a:r>
          </a:p>
          <a:p>
            <a:pPr marL="384572"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84572"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Are key values, duties, principles or standards in conflict? </a:t>
            </a:r>
          </a:p>
          <a:p>
            <a:pPr marL="384572"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84572"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Can compromise be achieved?</a:t>
            </a:r>
            <a:endParaRPr lang="en-US" dirty="0">
              <a:solidFill>
                <a:schemeClr val="tx2"/>
              </a:solidFill>
              <a:cs typeface="Arial" panose="020B0604020202020204" pitchFamily="34" charset="0"/>
            </a:endParaRPr>
          </a:p>
        </p:txBody>
      </p:sp>
    </p:spTree>
    <p:extLst>
      <p:ext uri="{BB962C8B-B14F-4D97-AF65-F5344CB8AC3E}">
        <p14:creationId xmlns:p14="http://schemas.microsoft.com/office/powerpoint/2010/main" val="33686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9306877"/>
              </p:ext>
            </p:extLst>
          </p:nvPr>
        </p:nvGraphicFramePr>
        <p:xfrm>
          <a:off x="-13018" y="1109911"/>
          <a:ext cx="8956569" cy="3907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82197" y="4854058"/>
            <a:ext cx="3246606" cy="1323439"/>
          </a:xfrm>
          <a:prstGeom prst="rect">
            <a:avLst/>
          </a:prstGeom>
          <a:noFill/>
        </p:spPr>
        <p:txBody>
          <a:bodyPr wrap="square" rtlCol="0">
            <a:spAutoFit/>
          </a:bodyPr>
          <a:lstStyle/>
          <a:p>
            <a:r>
              <a:rPr lang="en-US" sz="2000" dirty="0">
                <a:solidFill>
                  <a:schemeClr val="accent3">
                    <a:lumMod val="50000"/>
                  </a:schemeClr>
                </a:solidFill>
              </a:rPr>
              <a:t>Fiduciary duty to offer/provide treatments with expected benefit (i.e. benefits outweigh risk)</a:t>
            </a:r>
          </a:p>
        </p:txBody>
      </p:sp>
      <p:sp>
        <p:nvSpPr>
          <p:cNvPr id="9" name="Rectangle 8"/>
          <p:cNvSpPr/>
          <p:nvPr/>
        </p:nvSpPr>
        <p:spPr>
          <a:xfrm>
            <a:off x="163166" y="4192339"/>
            <a:ext cx="2742863" cy="1323439"/>
          </a:xfrm>
          <a:prstGeom prst="rect">
            <a:avLst/>
          </a:prstGeom>
        </p:spPr>
        <p:txBody>
          <a:bodyPr wrap="square">
            <a:spAutoFit/>
          </a:bodyPr>
          <a:lstStyle/>
          <a:p>
            <a:pPr algn="ctr"/>
            <a:r>
              <a:rPr lang="en-US" sz="2000" dirty="0">
                <a:solidFill>
                  <a:schemeClr val="accent2">
                    <a:lumMod val="75000"/>
                  </a:schemeClr>
                </a:solidFill>
                <a:ea typeface="Calibri" panose="020F0502020204030204" pitchFamily="34" charset="0"/>
              </a:rPr>
              <a:t>Right to accept or refuse treatment in accordance with wishes, values, beliefs  </a:t>
            </a:r>
            <a:endParaRPr lang="en-US" sz="2000" dirty="0">
              <a:solidFill>
                <a:schemeClr val="accent2">
                  <a:lumMod val="75000"/>
                </a:schemeClr>
              </a:solidFill>
            </a:endParaRPr>
          </a:p>
        </p:txBody>
      </p:sp>
      <p:sp>
        <p:nvSpPr>
          <p:cNvPr id="11" name="TextBox 10"/>
          <p:cNvSpPr txBox="1"/>
          <p:nvPr/>
        </p:nvSpPr>
        <p:spPr>
          <a:xfrm>
            <a:off x="1568600" y="318505"/>
            <a:ext cx="6223640" cy="1015663"/>
          </a:xfrm>
          <a:prstGeom prst="rect">
            <a:avLst/>
          </a:prstGeom>
          <a:noFill/>
        </p:spPr>
        <p:txBody>
          <a:bodyPr wrap="square" rtlCol="0">
            <a:spAutoFit/>
          </a:bodyPr>
          <a:lstStyle/>
          <a:p>
            <a:pPr algn="ctr"/>
            <a:r>
              <a:rPr lang="en-US" sz="2000" dirty="0">
                <a:solidFill>
                  <a:schemeClr val="accent1">
                    <a:lumMod val="75000"/>
                  </a:schemeClr>
                </a:solidFill>
              </a:rPr>
              <a:t>Capable patients may choose to live at risk, bringing autonomy and safety (beneficence/non-maleficence) in conflict, and raising questions of justice</a:t>
            </a:r>
          </a:p>
        </p:txBody>
      </p:sp>
      <p:sp>
        <p:nvSpPr>
          <p:cNvPr id="3" name="TextBox 2"/>
          <p:cNvSpPr txBox="1"/>
          <p:nvPr/>
        </p:nvSpPr>
        <p:spPr>
          <a:xfrm>
            <a:off x="6394903" y="4097948"/>
            <a:ext cx="2924816" cy="1015663"/>
          </a:xfrm>
          <a:prstGeom prst="rect">
            <a:avLst/>
          </a:prstGeom>
          <a:noFill/>
        </p:spPr>
        <p:txBody>
          <a:bodyPr wrap="square" rtlCol="0">
            <a:spAutoFit/>
          </a:bodyPr>
          <a:lstStyle/>
          <a:p>
            <a:r>
              <a:rPr lang="en-US" sz="2000" dirty="0">
                <a:solidFill>
                  <a:schemeClr val="accent4">
                    <a:lumMod val="50000"/>
                  </a:schemeClr>
                </a:solidFill>
              </a:rPr>
              <a:t>Individuals should be treated fairly and without prejudice</a:t>
            </a:r>
          </a:p>
        </p:txBody>
      </p:sp>
      <p:sp>
        <p:nvSpPr>
          <p:cNvPr id="2" name="TextBox 1"/>
          <p:cNvSpPr txBox="1"/>
          <p:nvPr/>
        </p:nvSpPr>
        <p:spPr>
          <a:xfrm>
            <a:off x="80859" y="6369183"/>
            <a:ext cx="9199121" cy="338554"/>
          </a:xfrm>
          <a:prstGeom prst="rect">
            <a:avLst/>
          </a:prstGeom>
          <a:noFill/>
        </p:spPr>
        <p:txBody>
          <a:bodyPr wrap="none" rtlCol="0">
            <a:spAutoFit/>
          </a:bodyPr>
          <a:lstStyle/>
          <a:p>
            <a:r>
              <a:rPr lang="en-CA" sz="1600" dirty="0"/>
              <a:t>Beauchamp T, Childress J. Principles Biomedical Ethics, 5th edition. Oxford University Press. 2001.</a:t>
            </a:r>
            <a:endParaRPr lang="en-US" sz="1600" dirty="0"/>
          </a:p>
        </p:txBody>
      </p:sp>
    </p:spTree>
    <p:extLst>
      <p:ext uri="{BB962C8B-B14F-4D97-AF65-F5344CB8AC3E}">
        <p14:creationId xmlns:p14="http://schemas.microsoft.com/office/powerpoint/2010/main" val="299065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92" y="1885437"/>
            <a:ext cx="7543800" cy="23029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791" y="707151"/>
            <a:ext cx="6387404" cy="47155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3976" y="1314156"/>
            <a:ext cx="3901032" cy="435830"/>
          </a:xfrm>
          <a:prstGeom prst="rect">
            <a:avLst/>
          </a:prstGeom>
        </p:spPr>
      </p:pic>
      <p:sp>
        <p:nvSpPr>
          <p:cNvPr id="11" name="Content Placeholder 10"/>
          <p:cNvSpPr txBox="1">
            <a:spLocks noGrp="1"/>
          </p:cNvSpPr>
          <p:nvPr>
            <p:ph idx="1"/>
          </p:nvPr>
        </p:nvSpPr>
        <p:spPr>
          <a:xfrm>
            <a:off x="776489" y="253821"/>
            <a:ext cx="7514034" cy="369332"/>
          </a:xfrm>
          <a:prstGeom prst="rect">
            <a:avLst/>
          </a:prstGeom>
          <a:noFill/>
        </p:spPr>
        <p:txBody>
          <a:bodyPr wrap="square" rtlCol="0">
            <a:spAutoFit/>
          </a:bodyPr>
          <a:lstStyle/>
          <a:p>
            <a:pPr marL="0" indent="0" algn="ctr">
              <a:buNone/>
            </a:pPr>
            <a:r>
              <a:rPr lang="en-US" b="1" dirty="0">
                <a:solidFill>
                  <a:schemeClr val="bg1"/>
                </a:solidFill>
              </a:rPr>
              <a:t>Application of relevant legislation and policy to the case</a:t>
            </a:r>
          </a:p>
        </p:txBody>
      </p:sp>
      <p:pic>
        <p:nvPicPr>
          <p:cNvPr id="6"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00" y="4323790"/>
            <a:ext cx="7514035" cy="1914263"/>
          </a:xfrm>
          <a:prstGeom prst="rect">
            <a:avLst/>
          </a:prstGeom>
        </p:spPr>
      </p:pic>
    </p:spTree>
    <p:extLst>
      <p:ext uri="{BB962C8B-B14F-4D97-AF65-F5344CB8AC3E}">
        <p14:creationId xmlns:p14="http://schemas.microsoft.com/office/powerpoint/2010/main" val="4171951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23" y="889618"/>
            <a:ext cx="7936650" cy="2268784"/>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6429" y="3458377"/>
            <a:ext cx="7513638" cy="2367840"/>
          </a:xfrm>
        </p:spPr>
      </p:pic>
    </p:spTree>
    <p:extLst>
      <p:ext uri="{BB962C8B-B14F-4D97-AF65-F5344CB8AC3E}">
        <p14:creationId xmlns:p14="http://schemas.microsoft.com/office/powerpoint/2010/main" val="352841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26</a:t>
            </a:fld>
            <a:endParaRPr lang="en-US" dirty="0"/>
          </a:p>
        </p:txBody>
      </p:sp>
      <p:sp>
        <p:nvSpPr>
          <p:cNvPr id="5" name="Content Placeholder 2"/>
          <p:cNvSpPr txBox="1">
            <a:spLocks/>
          </p:cNvSpPr>
          <p:nvPr/>
        </p:nvSpPr>
        <p:spPr>
          <a:xfrm>
            <a:off x="705118" y="1365166"/>
            <a:ext cx="7886700" cy="4251960"/>
          </a:xfrm>
          <a:prstGeom prst="rect">
            <a:avLst/>
          </a:prstGeom>
        </p:spPr>
        <p:txBody>
          <a:bodyPr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Does Robert intend to use the restraint temporarily or long term?</a:t>
            </a:r>
          </a:p>
          <a:p>
            <a:r>
              <a:rPr lang="en-US" sz="2400" dirty="0"/>
              <a:t>Are there less restrictive ways to address the discomfort?</a:t>
            </a:r>
          </a:p>
          <a:p>
            <a:r>
              <a:rPr lang="en-US" sz="2400" dirty="0"/>
              <a:t>Are there alternatives?</a:t>
            </a:r>
          </a:p>
          <a:p>
            <a:r>
              <a:rPr lang="en-US" sz="2400" dirty="0"/>
              <a:t>Is Robert informed that the belt is a restraint, along with the risks?</a:t>
            </a:r>
          </a:p>
          <a:p>
            <a:r>
              <a:rPr lang="en-US" sz="2400" dirty="0"/>
              <a:t>Is discomfort Robert’s only reason to use the belt?</a:t>
            </a:r>
          </a:p>
          <a:p>
            <a:r>
              <a:rPr lang="en-US" sz="2400" dirty="0"/>
              <a:t>Has the hospital developed a least restraint policy? What guidance does the policy provide?</a:t>
            </a:r>
          </a:p>
        </p:txBody>
      </p:sp>
      <p:sp>
        <p:nvSpPr>
          <p:cNvPr id="6" name="Title 1"/>
          <p:cNvSpPr>
            <a:spLocks noGrp="1"/>
          </p:cNvSpPr>
          <p:nvPr>
            <p:ph type="title"/>
          </p:nvPr>
        </p:nvSpPr>
        <p:spPr/>
        <p:txBody>
          <a:bodyPr>
            <a:normAutofit/>
          </a:bodyPr>
          <a:lstStyle/>
          <a:p>
            <a:pPr algn="ctr"/>
            <a:r>
              <a:rPr lang="en-US" sz="4000" dirty="0"/>
              <a:t>Questions</a:t>
            </a:r>
            <a:endParaRPr lang="en-US" sz="5400" dirty="0"/>
          </a:p>
        </p:txBody>
      </p:sp>
    </p:spTree>
    <p:extLst>
      <p:ext uri="{BB962C8B-B14F-4D97-AF65-F5344CB8AC3E}">
        <p14:creationId xmlns:p14="http://schemas.microsoft.com/office/powerpoint/2010/main" val="4146691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27</a:t>
            </a:fld>
            <a:endParaRPr lang="en-US" dirty="0"/>
          </a:p>
        </p:txBody>
      </p:sp>
      <p:sp>
        <p:nvSpPr>
          <p:cNvPr id="5" name="Text Box 2"/>
          <p:cNvSpPr txBox="1">
            <a:spLocks noGrp="1" noChangeArrowheads="1"/>
          </p:cNvSpPr>
          <p:nvPr>
            <p:ph type="body" sz="quarter" idx="12"/>
          </p:nvPr>
        </p:nvSpPr>
        <p:spPr bwMode="auto">
          <a:prstGeom prst="rect">
            <a:avLst/>
          </a:prstGeom>
          <a:noFill/>
          <a:ln w="9525">
            <a:noFill/>
            <a:miter lim="800000"/>
            <a:headEnd/>
            <a:tailEnd/>
          </a:ln>
        </p:spPr>
        <p:txBody>
          <a:bodyPr lIns="0" tIns="0" rIns="0" bIns="0">
            <a:spAutoFit/>
          </a:bodyPr>
          <a:lstStyle/>
          <a:p>
            <a:pPr marL="342900" indent="-342900" defTabSz="285750">
              <a:spcBef>
                <a:spcPct val="25000"/>
              </a:spcBef>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What are the realistic options? </a:t>
            </a:r>
          </a:p>
          <a:p>
            <a:pPr marL="685800" lvl="1" indent="-342900" defTabSz="285750">
              <a:spcBef>
                <a:spcPct val="25000"/>
              </a:spcBef>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look for more than two</a:t>
            </a:r>
          </a:p>
          <a:p>
            <a:pPr marL="685800" lvl="1" indent="-342900" defTabSz="285750">
              <a:spcBef>
                <a:spcPct val="25000"/>
              </a:spcBef>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all options should be considered seriously before eliminating any</a:t>
            </a:r>
          </a:p>
          <a:p>
            <a:pPr marL="342900" indent="-342900" defTabSz="285750">
              <a:spcBef>
                <a:spcPct val="25000"/>
              </a:spcBef>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What are the likely consequences of each?</a:t>
            </a:r>
          </a:p>
          <a:p>
            <a:pPr marL="342900" indent="-342900" defTabSz="285750">
              <a:spcBef>
                <a:spcPct val="25000"/>
              </a:spcBef>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Do the options align with relevant legislation/policy?</a:t>
            </a:r>
          </a:p>
          <a:p>
            <a:pPr marL="342900" indent="-342900" defTabSz="285750">
              <a:spcBef>
                <a:spcPct val="25000"/>
              </a:spcBef>
              <a:buClr>
                <a:schemeClr val="accent1">
                  <a:lumMod val="75000"/>
                </a:schemeClr>
              </a:buClr>
              <a:buFont typeface="Arial" panose="020B0604020202020204" pitchFamily="34" charset="0"/>
              <a:buChar char="•"/>
            </a:pPr>
            <a:r>
              <a:rPr lang="en-US" sz="2400" dirty="0">
                <a:cs typeface="Arial" panose="020B0604020202020204" pitchFamily="34" charset="0"/>
              </a:rPr>
              <a:t>Consider equality </a:t>
            </a:r>
            <a:endParaRPr lang="en-US" sz="2400" dirty="0">
              <a:solidFill>
                <a:schemeClr val="tx2"/>
              </a:solidFill>
              <a:cs typeface="Arial" panose="020B0604020202020204" pitchFamily="34" charset="0"/>
            </a:endParaRPr>
          </a:p>
        </p:txBody>
      </p:sp>
      <p:sp>
        <p:nvSpPr>
          <p:cNvPr id="6" name="Rectangle 3"/>
          <p:cNvSpPr>
            <a:spLocks noGrp="1" noChangeArrowheads="1"/>
          </p:cNvSpPr>
          <p:nvPr>
            <p:ph type="title"/>
          </p:nvPr>
        </p:nvSpPr>
        <p:spPr>
          <a:noFill/>
        </p:spPr>
        <p:txBody>
          <a:bodyPr vert="horz" wrap="square" lIns="0" tIns="0" rIns="0" bIns="0" rtlCol="0" anchor="ctr" anchorCtr="0">
            <a:spAutoFit/>
          </a:bodyPr>
          <a:lstStyle/>
          <a:p>
            <a:pPr algn="ctr" defTabSz="285750"/>
            <a:r>
              <a:rPr lang="en-US" sz="4000" dirty="0"/>
              <a:t>Step 3: </a:t>
            </a:r>
            <a:r>
              <a:rPr lang="en-US" sz="4000" u="sng" dirty="0"/>
              <a:t>Explore </a:t>
            </a:r>
            <a:r>
              <a:rPr lang="en-US" sz="4000" dirty="0"/>
              <a:t>the Options</a:t>
            </a:r>
          </a:p>
        </p:txBody>
      </p:sp>
    </p:spTree>
    <p:extLst>
      <p:ext uri="{BB962C8B-B14F-4D97-AF65-F5344CB8AC3E}">
        <p14:creationId xmlns:p14="http://schemas.microsoft.com/office/powerpoint/2010/main" val="398004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88" y="432651"/>
            <a:ext cx="7514035" cy="702392"/>
          </a:xfrm>
        </p:spPr>
        <p:txBody>
          <a:bodyPr>
            <a:normAutofit fontScale="90000"/>
          </a:bodyPr>
          <a:lstStyle/>
          <a:p>
            <a:pPr algn="ctr"/>
            <a:r>
              <a:rPr lang="en-US" dirty="0"/>
              <a:t>Options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9438501"/>
              </p:ext>
            </p:extLst>
          </p:nvPr>
        </p:nvGraphicFramePr>
        <p:xfrm>
          <a:off x="856288" y="1302468"/>
          <a:ext cx="7598370" cy="5022850"/>
        </p:xfrm>
        <a:graphic>
          <a:graphicData uri="http://schemas.openxmlformats.org/drawingml/2006/table">
            <a:tbl>
              <a:tblPr firstRow="1" firstCol="1" bandRow="1">
                <a:tableStyleId>{5C22544A-7EE6-4342-B048-85BDC9FD1C3A}</a:tableStyleId>
              </a:tblPr>
              <a:tblGrid>
                <a:gridCol w="7598370">
                  <a:extLst>
                    <a:ext uri="{9D8B030D-6E8A-4147-A177-3AD203B41FA5}">
                      <a16:colId xmlns:a16="http://schemas.microsoft.com/office/drawing/2014/main" val="1994812468"/>
                    </a:ext>
                  </a:extLst>
                </a:gridCol>
              </a:tblGrid>
              <a:tr h="4451509">
                <a:tc>
                  <a:txBody>
                    <a:bodyPr/>
                    <a:lstStyle/>
                    <a:p>
                      <a:pPr marL="0" marR="0" algn="l">
                        <a:lnSpc>
                          <a:spcPct val="107000"/>
                        </a:lnSpc>
                        <a:spcBef>
                          <a:spcPts val="0"/>
                        </a:spcBef>
                        <a:spcAft>
                          <a:spcPts val="0"/>
                        </a:spcAft>
                      </a:pPr>
                      <a:r>
                        <a:rPr lang="en-US" sz="2200" dirty="0">
                          <a:effectLst/>
                          <a:latin typeface="+mn-lt"/>
                        </a:rPr>
                        <a:t>Option 1: Hold</a:t>
                      </a:r>
                      <a:r>
                        <a:rPr lang="en-US" sz="2200" baseline="0" dirty="0">
                          <a:effectLst/>
                          <a:latin typeface="+mn-lt"/>
                        </a:rPr>
                        <a:t> a client-family meeting with Robert and Carrie to discuss the use of the belt, and explore options</a:t>
                      </a:r>
                    </a:p>
                    <a:p>
                      <a:pPr marL="0" marR="0" algn="l">
                        <a:lnSpc>
                          <a:spcPct val="107000"/>
                        </a:lnSpc>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Option 2: Encourage Robert to</a:t>
                      </a:r>
                      <a:r>
                        <a:rPr lang="en-US" sz="2200" baseline="0" dirty="0">
                          <a:effectLst/>
                          <a:latin typeface="+mn-lt"/>
                          <a:ea typeface="Calibri" panose="020F0502020204030204" pitchFamily="34" charset="0"/>
                          <a:cs typeface="Times New Roman" panose="02020603050405020304" pitchFamily="18" charset="0"/>
                        </a:rPr>
                        <a:t> liaise with his family physician, or LHIN services to seek a less restrictive option to manage his discomfort</a:t>
                      </a:r>
                      <a:endParaRPr lang="en-US" sz="2200" dirty="0">
                        <a:effectLst/>
                        <a:latin typeface="+mn-lt"/>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2200" dirty="0">
                        <a:effectLst/>
                        <a:latin typeface="+mn-lt"/>
                      </a:endParaRPr>
                    </a:p>
                    <a:p>
                      <a:pPr marL="0" marR="0" algn="l">
                        <a:lnSpc>
                          <a:spcPct val="107000"/>
                        </a:lnSpc>
                        <a:spcBef>
                          <a:spcPts val="0"/>
                        </a:spcBef>
                        <a:spcAft>
                          <a:spcPts val="0"/>
                        </a:spcAft>
                      </a:pPr>
                      <a:r>
                        <a:rPr lang="en-US" sz="2200" dirty="0">
                          <a:effectLst/>
                          <a:latin typeface="+mn-lt"/>
                        </a:rPr>
                        <a:t>Option 3: Explore</a:t>
                      </a:r>
                      <a:r>
                        <a:rPr lang="en-US" sz="2200" baseline="0" dirty="0">
                          <a:effectLst/>
                          <a:latin typeface="+mn-lt"/>
                        </a:rPr>
                        <a:t> Robert’s request to continue to wear the belt to the ADP in terms of guidance outlined in the </a:t>
                      </a:r>
                      <a:r>
                        <a:rPr lang="en-US" sz="2200" baseline="0" dirty="0" err="1">
                          <a:effectLst/>
                          <a:latin typeface="+mn-lt"/>
                        </a:rPr>
                        <a:t>facilitie’s</a:t>
                      </a:r>
                      <a:r>
                        <a:rPr lang="en-US" sz="2200" baseline="0" dirty="0">
                          <a:effectLst/>
                          <a:latin typeface="+mn-lt"/>
                        </a:rPr>
                        <a:t> least restraints policy</a:t>
                      </a:r>
                      <a:endParaRPr lang="en-US" sz="2200" dirty="0">
                        <a:effectLst/>
                        <a:latin typeface="+mn-lt"/>
                      </a:endParaRPr>
                    </a:p>
                    <a:p>
                      <a:pPr marL="0" marR="0" algn="l">
                        <a:lnSpc>
                          <a:spcPct val="107000"/>
                        </a:lnSpc>
                        <a:spcBef>
                          <a:spcPts val="0"/>
                        </a:spcBef>
                        <a:spcAft>
                          <a:spcPts val="0"/>
                        </a:spcAft>
                      </a:pPr>
                      <a:endParaRPr lang="en-US" sz="2200" dirty="0">
                        <a:effectLst/>
                        <a:latin typeface="+mn-lt"/>
                      </a:endParaRPr>
                    </a:p>
                    <a:p>
                      <a:pPr marL="0" marR="0" algn="l">
                        <a:lnSpc>
                          <a:spcPct val="107000"/>
                        </a:lnSpc>
                        <a:spcBef>
                          <a:spcPts val="0"/>
                        </a:spcBef>
                        <a:spcAft>
                          <a:spcPts val="0"/>
                        </a:spcAft>
                      </a:pPr>
                      <a:r>
                        <a:rPr lang="en-US" sz="2200" dirty="0">
                          <a:effectLst/>
                          <a:latin typeface="+mn-lt"/>
                        </a:rPr>
                        <a:t>Option 4: Refuse</a:t>
                      </a:r>
                      <a:r>
                        <a:rPr lang="en-US" sz="2200" baseline="0" dirty="0">
                          <a:effectLst/>
                          <a:latin typeface="+mn-lt"/>
                        </a:rPr>
                        <a:t> to allow Robert to attend the ADP if he continues to wear the belt</a:t>
                      </a:r>
                      <a:r>
                        <a:rPr lang="en-US" sz="2200" dirty="0">
                          <a:effectLst/>
                          <a:latin typeface="+mn-lt"/>
                        </a:rPr>
                        <a:t> </a:t>
                      </a:r>
                    </a:p>
                  </a:txBody>
                  <a:tcPr marL="51435" marR="51435"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64441731"/>
                  </a:ext>
                </a:extLst>
              </a:tr>
            </a:tbl>
          </a:graphicData>
        </a:graphic>
      </p:graphicFrame>
    </p:spTree>
    <p:extLst>
      <p:ext uri="{BB962C8B-B14F-4D97-AF65-F5344CB8AC3E}">
        <p14:creationId xmlns:p14="http://schemas.microsoft.com/office/powerpoint/2010/main" val="12474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29</a:t>
            </a:fld>
            <a:endParaRPr lang="en-US" dirty="0"/>
          </a:p>
        </p:txBody>
      </p:sp>
      <p:sp>
        <p:nvSpPr>
          <p:cNvPr id="5" name="Rectangle 2"/>
          <p:cNvSpPr txBox="1">
            <a:spLocks noChangeArrowheads="1"/>
          </p:cNvSpPr>
          <p:nvPr/>
        </p:nvSpPr>
        <p:spPr>
          <a:xfrm>
            <a:off x="547351" y="945117"/>
            <a:ext cx="8238301" cy="1107996"/>
          </a:xfrm>
          <a:prstGeom prst="rect">
            <a:avLst/>
          </a:prstGeom>
          <a:noFill/>
        </p:spPr>
        <p:txBody>
          <a:bodyPr vert="horz" wrap="square" lIns="0" tIns="0" rIns="0" bIns="0" rtlCol="0" anchor="ctr" anchorCtr="0">
            <a:sp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defTabSz="285750"/>
            <a:r>
              <a:rPr lang="en-US" sz="3600"/>
              <a:t>Step 4: Act on the Decision and </a:t>
            </a:r>
            <a:r>
              <a:rPr lang="en-US" sz="3600" u="sng"/>
              <a:t>E</a:t>
            </a:r>
            <a:r>
              <a:rPr lang="en-US" sz="3600"/>
              <a:t>valuate</a:t>
            </a:r>
            <a:endParaRPr lang="en-US" sz="3600" dirty="0"/>
          </a:p>
        </p:txBody>
      </p:sp>
      <p:sp>
        <p:nvSpPr>
          <p:cNvPr id="6" name="Text Box 3"/>
          <p:cNvSpPr txBox="1">
            <a:spLocks noChangeArrowheads="1"/>
          </p:cNvSpPr>
          <p:nvPr/>
        </p:nvSpPr>
        <p:spPr bwMode="auto">
          <a:xfrm>
            <a:off x="837127" y="2326558"/>
            <a:ext cx="7658751" cy="2659190"/>
          </a:xfrm>
          <a:prstGeom prst="rect">
            <a:avLst/>
          </a:prstGeom>
          <a:noFill/>
          <a:ln w="9525">
            <a:noFill/>
            <a:miter lim="800000"/>
            <a:headEnd/>
            <a:tailEnd/>
          </a:ln>
        </p:spPr>
        <p:txBody>
          <a:bodyPr wrap="square" lIns="0" tIns="0" rIns="0" bIns="0">
            <a:spAutoFit/>
          </a:bodyPr>
          <a:lstStyle/>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What are the possible harms/benefits of each option to various stakeholders?</a:t>
            </a:r>
          </a:p>
          <a:p>
            <a:pPr marL="342900"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Choose the option with best consequences and alignment with duties, principles and values.</a:t>
            </a:r>
          </a:p>
          <a:p>
            <a:pPr marL="342900"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State clear reasons for your choice; collaborate with stakeholders; anticipate questions and criticisms.</a:t>
            </a:r>
          </a:p>
        </p:txBody>
      </p:sp>
    </p:spTree>
    <p:extLst>
      <p:ext uri="{BB962C8B-B14F-4D97-AF65-F5344CB8AC3E}">
        <p14:creationId xmlns:p14="http://schemas.microsoft.com/office/powerpoint/2010/main" val="231980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213537" y="4776716"/>
            <a:ext cx="8694121" cy="1744983"/>
          </a:xfrm>
          <a:prstGeom prst="rect">
            <a:avLst/>
          </a:prstGeom>
        </p:spPr>
      </p:pic>
      <p:pic>
        <p:nvPicPr>
          <p:cNvPr id="6" name="Picture 2" descr="We are privileged to provide care on lands that Indigenous peoples have called home for thousands of yea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497" y="36364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72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7733348"/>
              </p:ext>
            </p:extLst>
          </p:nvPr>
        </p:nvGraphicFramePr>
        <p:xfrm>
          <a:off x="298654" y="1612262"/>
          <a:ext cx="8594624" cy="4502788"/>
        </p:xfrm>
        <a:graphic>
          <a:graphicData uri="http://schemas.openxmlformats.org/drawingml/2006/table">
            <a:tbl>
              <a:tblPr firstRow="1" bandRow="1">
                <a:tableStyleId>{5C22544A-7EE6-4342-B048-85BDC9FD1C3A}</a:tableStyleId>
              </a:tblPr>
              <a:tblGrid>
                <a:gridCol w="1360540">
                  <a:extLst>
                    <a:ext uri="{9D8B030D-6E8A-4147-A177-3AD203B41FA5}">
                      <a16:colId xmlns:a16="http://schemas.microsoft.com/office/drawing/2014/main" val="218417295"/>
                    </a:ext>
                  </a:extLst>
                </a:gridCol>
                <a:gridCol w="376084">
                  <a:extLst>
                    <a:ext uri="{9D8B030D-6E8A-4147-A177-3AD203B41FA5}">
                      <a16:colId xmlns:a16="http://schemas.microsoft.com/office/drawing/2014/main" val="2656964926"/>
                    </a:ext>
                  </a:extLst>
                </a:gridCol>
                <a:gridCol w="6858000">
                  <a:extLst>
                    <a:ext uri="{9D8B030D-6E8A-4147-A177-3AD203B41FA5}">
                      <a16:colId xmlns:a16="http://schemas.microsoft.com/office/drawing/2014/main" val="2117736537"/>
                    </a:ext>
                  </a:extLst>
                </a:gridCol>
              </a:tblGrid>
              <a:tr h="363524">
                <a:tc>
                  <a:txBody>
                    <a:bodyPr/>
                    <a:lstStyle/>
                    <a:p>
                      <a:pPr algn="ctr"/>
                      <a:r>
                        <a:rPr lang="en-US" sz="1800" dirty="0"/>
                        <a:t>Alternative </a:t>
                      </a:r>
                    </a:p>
                  </a:txBody>
                  <a:tcPr marL="68580" marR="68580" marT="34290" marB="34290"/>
                </a:tc>
                <a:tc>
                  <a:txBody>
                    <a:bodyPr/>
                    <a:lstStyle/>
                    <a:p>
                      <a:pPr algn="ctr"/>
                      <a:endParaRPr lang="en-US" sz="1800" dirty="0"/>
                    </a:p>
                  </a:txBody>
                  <a:tcPr marL="68580" marR="68580" marT="34290" marB="34290"/>
                </a:tc>
                <a:tc>
                  <a:txBody>
                    <a:bodyPr/>
                    <a:lstStyle/>
                    <a:p>
                      <a:pPr algn="ctr"/>
                      <a:r>
                        <a:rPr lang="en-US" sz="1800" dirty="0"/>
                        <a:t>Rationale</a:t>
                      </a:r>
                    </a:p>
                  </a:txBody>
                  <a:tcPr marL="68580" marR="68580" marT="34290" marB="34290"/>
                </a:tc>
                <a:extLst>
                  <a:ext uri="{0D108BD9-81ED-4DB2-BD59-A6C34878D82A}">
                    <a16:rowId xmlns:a16="http://schemas.microsoft.com/office/drawing/2014/main" val="1592137955"/>
                  </a:ext>
                </a:extLst>
              </a:tr>
              <a:tr h="733124">
                <a:tc>
                  <a:txBody>
                    <a:bodyPr/>
                    <a:lstStyle/>
                    <a:p>
                      <a:r>
                        <a:rPr lang="en-US" sz="2100" dirty="0"/>
                        <a:t>Op. 1</a:t>
                      </a:r>
                    </a:p>
                  </a:txBody>
                  <a:tcPr marL="68580" marR="68580" marT="34290" marB="34290"/>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1500" b="1" i="0" u="none" strike="noStrike" baseline="0" dirty="0"/>
                        <a:t>✔</a:t>
                      </a:r>
                      <a:endParaRPr lang="en-US" sz="1500" dirty="0"/>
                    </a:p>
                    <a:p>
                      <a:pPr marL="0" marR="0" lvl="2" indent="0" algn="ctr" defTabSz="914400" rtl="0" eaLnBrk="1" fontAlgn="auto" latinLnBrk="0" hangingPunct="1">
                        <a:lnSpc>
                          <a:spcPct val="100000"/>
                        </a:lnSpc>
                        <a:spcBef>
                          <a:spcPts val="0"/>
                        </a:spcBef>
                        <a:spcAft>
                          <a:spcPts val="0"/>
                        </a:spcAft>
                        <a:buClrTx/>
                        <a:buSzTx/>
                        <a:buFontTx/>
                        <a:buNone/>
                        <a:tabLst/>
                        <a:defRPr/>
                      </a:pPr>
                      <a:endParaRPr lang="en-US" sz="1500" b="1" i="0" u="none" strike="noStrike" baseline="0" dirty="0"/>
                    </a:p>
                  </a:txBody>
                  <a:tcPr marL="68580" marR="68580" marT="34290" marB="34290" anchor="ctr"/>
                </a:tc>
                <a:tc>
                  <a:txBody>
                    <a:bodyPr/>
                    <a:lstStyle/>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kern="1200" baseline="0" dirty="0">
                          <a:solidFill>
                            <a:schemeClr val="dk1"/>
                          </a:solidFill>
                          <a:effectLst/>
                          <a:latin typeface="+mn-lt"/>
                          <a:ea typeface="+mn-ea"/>
                          <a:cs typeface="+mn-cs"/>
                        </a:rPr>
                        <a:t>Opportunity to learn more information, ensure Robert &amp; Carrie are aware of the issue</a:t>
                      </a:r>
                    </a:p>
                  </a:txBody>
                  <a:tcPr marL="68580" marR="68580" marT="34290" marB="34290"/>
                </a:tc>
                <a:extLst>
                  <a:ext uri="{0D108BD9-81ED-4DB2-BD59-A6C34878D82A}">
                    <a16:rowId xmlns:a16="http://schemas.microsoft.com/office/drawing/2014/main" val="2399558719"/>
                  </a:ext>
                </a:extLst>
              </a:tr>
              <a:tr h="1028700">
                <a:tc>
                  <a:txBody>
                    <a:bodyPr/>
                    <a:lstStyle/>
                    <a:p>
                      <a:r>
                        <a:rPr lang="en-US" sz="2100" dirty="0"/>
                        <a:t>Op.</a:t>
                      </a:r>
                      <a:r>
                        <a:rPr lang="en-US" sz="2100" baseline="0" dirty="0"/>
                        <a:t> 2</a:t>
                      </a:r>
                      <a:endParaRPr lang="en-US" sz="2100" dirty="0"/>
                    </a:p>
                  </a:txBody>
                  <a:tcPr marL="68580" marR="68580" marT="34290" marB="34290"/>
                </a:tc>
                <a:tc>
                  <a:txBody>
                    <a:bodyPr/>
                    <a:lstStyle/>
                    <a:p>
                      <a:r>
                        <a:rPr lang="en-US" sz="1500" b="1" i="0" u="none" strike="noStrike" baseline="0" dirty="0"/>
                        <a:t>✔</a:t>
                      </a:r>
                      <a:endParaRPr lang="en-US" sz="1500" dirty="0"/>
                    </a:p>
                  </a:txBody>
                  <a:tcPr marL="68580" marR="68580" marT="34290" marB="34290"/>
                </a:tc>
                <a:tc>
                  <a:txBody>
                    <a:bodyPr/>
                    <a:lstStyle/>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dirty="0">
                          <a:effectLst/>
                          <a:latin typeface="+mn-lt"/>
                          <a:ea typeface="Calibri" panose="020F0502020204030204" pitchFamily="34" charset="0"/>
                          <a:cs typeface="Times New Roman" panose="02020603050405020304" pitchFamily="18" charset="0"/>
                        </a:rPr>
                        <a:t>May yield alternative</a:t>
                      </a:r>
                      <a:r>
                        <a:rPr lang="en-US" sz="2100" baseline="0" dirty="0">
                          <a:effectLst/>
                          <a:latin typeface="+mn-lt"/>
                          <a:ea typeface="Calibri" panose="020F0502020204030204" pitchFamily="34" charset="0"/>
                          <a:cs typeface="Times New Roman" panose="02020603050405020304" pitchFamily="18" charset="0"/>
                        </a:rPr>
                        <a:t> treatments or equipment </a:t>
                      </a:r>
                      <a:endParaRPr lang="en-US" sz="2100" dirty="0">
                        <a:effectLst/>
                        <a:latin typeface="+mn-lt"/>
                        <a:ea typeface="Calibri" panose="020F0502020204030204" pitchFamily="34" charset="0"/>
                        <a:cs typeface="Times New Roman" panose="02020603050405020304" pitchFamily="18" charset="0"/>
                      </a:endParaRP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100" dirty="0">
                          <a:effectLst/>
                          <a:latin typeface="+mn-lt"/>
                          <a:ea typeface="Calibri" panose="020F0502020204030204" pitchFamily="34" charset="0"/>
                          <a:cs typeface="Times New Roman" panose="02020603050405020304" pitchFamily="18" charset="0"/>
                        </a:rPr>
                        <a:t>Supports</a:t>
                      </a:r>
                      <a:r>
                        <a:rPr lang="en-US" sz="2100" baseline="0" dirty="0">
                          <a:effectLst/>
                          <a:latin typeface="+mn-lt"/>
                          <a:ea typeface="Calibri" panose="020F0502020204030204" pitchFamily="34" charset="0"/>
                          <a:cs typeface="Times New Roman" panose="02020603050405020304" pitchFamily="18" charset="0"/>
                        </a:rPr>
                        <a:t> Robert &amp; Carrie in a way that is client centered</a:t>
                      </a:r>
                    </a:p>
                  </a:txBody>
                  <a:tcPr marL="68580" marR="68580" marT="34290" marB="34290"/>
                </a:tc>
                <a:extLst>
                  <a:ext uri="{0D108BD9-81ED-4DB2-BD59-A6C34878D82A}">
                    <a16:rowId xmlns:a16="http://schemas.microsoft.com/office/drawing/2014/main" val="3894874071"/>
                  </a:ext>
                </a:extLst>
              </a:tr>
              <a:tr h="1383030">
                <a:tc>
                  <a:txBody>
                    <a:bodyPr/>
                    <a:lstStyle/>
                    <a:p>
                      <a:r>
                        <a:rPr lang="en-US" sz="2100" dirty="0"/>
                        <a:t>Op. 3</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i="0" u="none" strike="noStrike" baseline="0" dirty="0"/>
                        <a:t>✔</a:t>
                      </a:r>
                      <a:endParaRPr lang="en-US" sz="1500" dirty="0"/>
                    </a:p>
                    <a:p>
                      <a:endParaRPr lang="en-US" sz="1500" dirty="0"/>
                    </a:p>
                  </a:txBody>
                  <a:tcPr marL="68580" marR="68580" marT="34290" marB="34290"/>
                </a:tc>
                <a:tc>
                  <a:txBody>
                    <a:bodyPr/>
                    <a:lstStyle/>
                    <a:p>
                      <a:pPr marL="285750" lvl="0" indent="-285750">
                        <a:buFont typeface="Arial" panose="020B0604020202020204" pitchFamily="34" charset="0"/>
                        <a:buChar char="•"/>
                      </a:pPr>
                      <a:r>
                        <a:rPr lang="en-US" sz="2100" kern="1200" dirty="0">
                          <a:solidFill>
                            <a:schemeClr val="dk1"/>
                          </a:solidFill>
                          <a:effectLst/>
                          <a:latin typeface="+mn-lt"/>
                          <a:ea typeface="+mn-ea"/>
                          <a:cs typeface="+mn-cs"/>
                        </a:rPr>
                        <a:t>Improves</a:t>
                      </a:r>
                      <a:r>
                        <a:rPr lang="en-US" sz="2100" kern="1200" baseline="0" dirty="0">
                          <a:solidFill>
                            <a:schemeClr val="dk1"/>
                          </a:solidFill>
                          <a:effectLst/>
                          <a:latin typeface="+mn-lt"/>
                          <a:ea typeface="+mn-ea"/>
                          <a:cs typeface="+mn-cs"/>
                        </a:rPr>
                        <a:t> trust, willingness to be client centered </a:t>
                      </a:r>
                    </a:p>
                    <a:p>
                      <a:pPr marL="285750" lvl="0" indent="-285750">
                        <a:buFont typeface="Arial" panose="020B0604020202020204" pitchFamily="34" charset="0"/>
                        <a:buChar char="•"/>
                      </a:pPr>
                      <a:r>
                        <a:rPr lang="en-US" sz="2100" kern="1200" baseline="0" dirty="0">
                          <a:solidFill>
                            <a:schemeClr val="dk1"/>
                          </a:solidFill>
                          <a:effectLst/>
                          <a:latin typeface="+mn-lt"/>
                          <a:ea typeface="+mn-ea"/>
                          <a:cs typeface="+mn-cs"/>
                        </a:rPr>
                        <a:t>Use of restraints unlikely to be authorized legal/policy framework, but quality of life considerations should be explored</a:t>
                      </a:r>
                    </a:p>
                    <a:p>
                      <a:pPr marL="285750" lvl="0" indent="-285750">
                        <a:buFont typeface="Arial" panose="020B0604020202020204" pitchFamily="34" charset="0"/>
                        <a:buChar char="•"/>
                      </a:pPr>
                      <a:r>
                        <a:rPr lang="en-US" sz="2100" kern="1200" baseline="0" dirty="0">
                          <a:solidFill>
                            <a:schemeClr val="dk1"/>
                          </a:solidFill>
                          <a:effectLst/>
                          <a:latin typeface="+mn-lt"/>
                          <a:ea typeface="+mn-ea"/>
                          <a:cs typeface="+mn-cs"/>
                        </a:rPr>
                        <a:t>Is permitting the restraint logistically actionable?</a:t>
                      </a:r>
                    </a:p>
                  </a:txBody>
                  <a:tcPr marL="68580" marR="68580" marT="34290" marB="34290"/>
                </a:tc>
                <a:extLst>
                  <a:ext uri="{0D108BD9-81ED-4DB2-BD59-A6C34878D82A}">
                    <a16:rowId xmlns:a16="http://schemas.microsoft.com/office/drawing/2014/main" val="380449079"/>
                  </a:ext>
                </a:extLst>
              </a:tr>
              <a:tr h="708660">
                <a:tc>
                  <a:txBody>
                    <a:bodyPr/>
                    <a:lstStyle/>
                    <a:p>
                      <a:r>
                        <a:rPr lang="en-US" sz="2100" dirty="0"/>
                        <a:t>Op.</a:t>
                      </a:r>
                      <a:r>
                        <a:rPr lang="en-US" sz="2100" baseline="0" dirty="0"/>
                        <a:t> 4</a:t>
                      </a:r>
                      <a:endParaRPr lang="en-US" sz="21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0" i="0" u="none" strike="noStrike" baseline="0" dirty="0"/>
                        <a:t>✔</a:t>
                      </a:r>
                      <a:endParaRPr lang="en-US" sz="1500" b="0" dirty="0"/>
                    </a:p>
                  </a:txBody>
                  <a:tcPr marL="68580" marR="68580" marT="34290" marB="34290"/>
                </a:tc>
                <a:tc>
                  <a:txBody>
                    <a:bodyPr/>
                    <a:lstStyle/>
                    <a:p>
                      <a:pPr marL="285750" lvl="0" indent="-285750">
                        <a:buFont typeface="Arial" panose="020B0604020202020204" pitchFamily="34" charset="0"/>
                        <a:buChar char="•"/>
                      </a:pPr>
                      <a:r>
                        <a:rPr lang="en-US" sz="2100" kern="1200" dirty="0">
                          <a:solidFill>
                            <a:schemeClr val="dk1"/>
                          </a:solidFill>
                          <a:effectLst/>
                          <a:latin typeface="+mn-lt"/>
                          <a:ea typeface="+mn-ea"/>
                          <a:cs typeface="+mn-cs"/>
                        </a:rPr>
                        <a:t>Could impact Robert’s use of ADP service</a:t>
                      </a:r>
                      <a:endParaRPr lang="en-US" sz="2100" kern="1200" baseline="0" dirty="0">
                        <a:solidFill>
                          <a:schemeClr val="dk1"/>
                        </a:solidFill>
                        <a:effectLst/>
                        <a:latin typeface="+mn-lt"/>
                        <a:ea typeface="+mn-ea"/>
                        <a:cs typeface="+mn-cs"/>
                      </a:endParaRPr>
                    </a:p>
                    <a:p>
                      <a:pPr marL="285750" lvl="0" indent="-285750">
                        <a:buFont typeface="Arial" panose="020B0604020202020204" pitchFamily="34" charset="0"/>
                        <a:buChar char="•"/>
                      </a:pPr>
                      <a:r>
                        <a:rPr lang="en-US" sz="2100" kern="1200" baseline="0" dirty="0">
                          <a:solidFill>
                            <a:schemeClr val="dk1"/>
                          </a:solidFill>
                          <a:effectLst/>
                          <a:latin typeface="+mn-lt"/>
                          <a:ea typeface="+mn-ea"/>
                          <a:cs typeface="+mn-cs"/>
                        </a:rPr>
                        <a:t>Would comply with legislative regime</a:t>
                      </a:r>
                    </a:p>
                  </a:txBody>
                  <a:tcPr marL="68580" marR="68580" marT="34290" marB="34290"/>
                </a:tc>
                <a:extLst>
                  <a:ext uri="{0D108BD9-81ED-4DB2-BD59-A6C34878D82A}">
                    <a16:rowId xmlns:a16="http://schemas.microsoft.com/office/drawing/2014/main" val="3477143269"/>
                  </a:ext>
                </a:extLst>
              </a:tr>
            </a:tbl>
          </a:graphicData>
        </a:graphic>
      </p:graphicFrame>
      <p:sp>
        <p:nvSpPr>
          <p:cNvPr id="5" name="TextBox 4"/>
          <p:cNvSpPr txBox="1"/>
          <p:nvPr/>
        </p:nvSpPr>
        <p:spPr>
          <a:xfrm>
            <a:off x="2858951" y="932758"/>
            <a:ext cx="3474029" cy="553998"/>
          </a:xfrm>
          <a:prstGeom prst="rect">
            <a:avLst/>
          </a:prstGeom>
          <a:noFill/>
        </p:spPr>
        <p:txBody>
          <a:bodyPr wrap="none" rtlCol="0">
            <a:spAutoFit/>
          </a:bodyPr>
          <a:lstStyle/>
          <a:p>
            <a:pPr algn="ctr"/>
            <a:r>
              <a:rPr lang="en-US" sz="3000" dirty="0">
                <a:latin typeface="+mj-lt"/>
              </a:rPr>
              <a:t>Analysis of Options</a:t>
            </a:r>
          </a:p>
        </p:txBody>
      </p:sp>
    </p:spTree>
    <p:extLst>
      <p:ext uri="{BB962C8B-B14F-4D97-AF65-F5344CB8AC3E}">
        <p14:creationId xmlns:p14="http://schemas.microsoft.com/office/powerpoint/2010/main" val="1083526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31</a:t>
            </a:fld>
            <a:endParaRPr lang="en-US" dirty="0"/>
          </a:p>
        </p:txBody>
      </p:sp>
      <p:sp>
        <p:nvSpPr>
          <p:cNvPr id="5" name="Rectangle 2"/>
          <p:cNvSpPr txBox="1">
            <a:spLocks noChangeArrowheads="1"/>
          </p:cNvSpPr>
          <p:nvPr/>
        </p:nvSpPr>
        <p:spPr>
          <a:xfrm>
            <a:off x="1183649" y="992134"/>
            <a:ext cx="7090287" cy="615553"/>
          </a:xfrm>
          <a:prstGeom prst="rect">
            <a:avLst/>
          </a:prstGeom>
          <a:noFill/>
        </p:spPr>
        <p:txBody>
          <a:bodyPr vert="horz" wrap="square" lIns="0" tIns="0" rIns="0" bIns="0" rtlCol="0" anchor="ctr" anchorCtr="0">
            <a:sp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defTabSz="285750"/>
            <a:r>
              <a:rPr lang="en-US" sz="4000"/>
              <a:t>Review the Plan</a:t>
            </a:r>
            <a:endParaRPr lang="en-US" sz="4000" dirty="0"/>
          </a:p>
        </p:txBody>
      </p:sp>
      <p:sp>
        <p:nvSpPr>
          <p:cNvPr id="6" name="Text Box 3"/>
          <p:cNvSpPr txBox="1">
            <a:spLocks noChangeArrowheads="1"/>
          </p:cNvSpPr>
          <p:nvPr/>
        </p:nvSpPr>
        <p:spPr bwMode="auto">
          <a:xfrm>
            <a:off x="759853" y="2413780"/>
            <a:ext cx="7727324" cy="2659190"/>
          </a:xfrm>
          <a:prstGeom prst="rect">
            <a:avLst/>
          </a:prstGeom>
          <a:noFill/>
          <a:ln w="9525">
            <a:noFill/>
            <a:miter lim="800000"/>
            <a:headEnd/>
            <a:tailEnd/>
          </a:ln>
        </p:spPr>
        <p:txBody>
          <a:bodyPr wrap="square" lIns="0" tIns="0" rIns="0" bIns="0">
            <a:spAutoFit/>
          </a:bodyPr>
          <a:lstStyle/>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Identify how best to implement, communicate and document the decision.</a:t>
            </a:r>
          </a:p>
          <a:p>
            <a:pPr marL="342900"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Reflect on the decision and the process. What lessons could be learned for future cases? </a:t>
            </a:r>
          </a:p>
          <a:p>
            <a:pPr marL="342900" indent="-342900" defTabSz="285750">
              <a:lnSpc>
                <a:spcPct val="90000"/>
              </a:lnSpc>
              <a:buClr>
                <a:schemeClr val="accent1">
                  <a:lumMod val="75000"/>
                </a:schemeClr>
              </a:buClr>
              <a:buFont typeface="Arial" panose="020B0604020202020204" pitchFamily="34" charset="0"/>
              <a:buChar char="•"/>
            </a:pPr>
            <a:endParaRPr lang="en-US" sz="2400" dirty="0">
              <a:solidFill>
                <a:schemeClr val="tx2"/>
              </a:solidFill>
              <a:cs typeface="Arial" panose="020B0604020202020204" pitchFamily="34" charset="0"/>
            </a:endParaRPr>
          </a:p>
          <a:p>
            <a:pPr marL="342900" indent="-342900" defTabSz="285750">
              <a:lnSpc>
                <a:spcPct val="90000"/>
              </a:lnSpc>
              <a:buClr>
                <a:schemeClr val="accent1">
                  <a:lumMod val="75000"/>
                </a:schemeClr>
              </a:buClr>
              <a:buFont typeface="Arial" panose="020B0604020202020204" pitchFamily="34" charset="0"/>
              <a:buChar char="•"/>
            </a:pPr>
            <a:r>
              <a:rPr lang="en-US" sz="2400" dirty="0">
                <a:solidFill>
                  <a:schemeClr val="tx2"/>
                </a:solidFill>
                <a:cs typeface="Arial" panose="020B0604020202020204" pitchFamily="34" charset="0"/>
              </a:rPr>
              <a:t>Does this situation point to a systems or organizational cultural problem (e.g. policy gap)?</a:t>
            </a:r>
          </a:p>
        </p:txBody>
      </p:sp>
    </p:spTree>
    <p:extLst>
      <p:ext uri="{BB962C8B-B14F-4D97-AF65-F5344CB8AC3E}">
        <p14:creationId xmlns:p14="http://schemas.microsoft.com/office/powerpoint/2010/main" val="135286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32</a:t>
            </a:fld>
            <a:endParaRPr lang="en-US" dirty="0"/>
          </a:p>
        </p:txBody>
      </p:sp>
      <p:sp>
        <p:nvSpPr>
          <p:cNvPr id="5" name="Title 1"/>
          <p:cNvSpPr>
            <a:spLocks noGrp="1"/>
          </p:cNvSpPr>
          <p:nvPr>
            <p:ph type="title"/>
          </p:nvPr>
        </p:nvSpPr>
        <p:spPr>
          <a:xfrm>
            <a:off x="528034" y="252413"/>
            <a:ext cx="8615966" cy="702392"/>
          </a:xfrm>
        </p:spPr>
        <p:txBody>
          <a:bodyPr>
            <a:noAutofit/>
          </a:bodyPr>
          <a:lstStyle/>
          <a:p>
            <a:pPr algn="ctr"/>
            <a:r>
              <a:rPr lang="en-US" sz="4000" dirty="0"/>
              <a:t>Implementation, Communication, Documentation</a:t>
            </a:r>
          </a:p>
        </p:txBody>
      </p:sp>
      <p:sp>
        <p:nvSpPr>
          <p:cNvPr id="6" name="Content Placeholder 2"/>
          <p:cNvSpPr txBox="1">
            <a:spLocks/>
          </p:cNvSpPr>
          <p:nvPr/>
        </p:nvSpPr>
        <p:spPr>
          <a:xfrm>
            <a:off x="528034" y="1675630"/>
            <a:ext cx="8247213" cy="4291781"/>
          </a:xfrm>
          <a:prstGeom prst="rect">
            <a:avLst/>
          </a:prstGeom>
        </p:spPr>
        <p:txBody>
          <a:bodyP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Start with 1-3, Option 4 may be necessary depending on new  information arising. Next steps include:</a:t>
            </a:r>
          </a:p>
          <a:p>
            <a:pPr>
              <a:buFont typeface="+mj-lt"/>
              <a:buAutoNum type="arabicPeriod"/>
            </a:pPr>
            <a:r>
              <a:rPr lang="en-US" sz="1950" dirty="0"/>
              <a:t>Access </a:t>
            </a:r>
            <a:r>
              <a:rPr lang="en-US" sz="1950" dirty="0">
                <a:solidFill>
                  <a:srgbClr val="C00000"/>
                </a:solidFill>
              </a:rPr>
              <a:t>least restraints policy </a:t>
            </a:r>
            <a:r>
              <a:rPr lang="en-US" sz="1950" dirty="0"/>
              <a:t>of the hospital, determine what would comply with the policy.</a:t>
            </a:r>
          </a:p>
          <a:p>
            <a:pPr>
              <a:buFont typeface="+mj-lt"/>
              <a:buAutoNum type="arabicPeriod"/>
            </a:pPr>
            <a:r>
              <a:rPr lang="en-US" sz="1950" dirty="0"/>
              <a:t>Hold and document a patient-family meeting with Robert &amp; Carrie. Ask their </a:t>
            </a:r>
            <a:r>
              <a:rPr lang="en-US" sz="1950" dirty="0">
                <a:solidFill>
                  <a:srgbClr val="C00000"/>
                </a:solidFill>
              </a:rPr>
              <a:t>perception</a:t>
            </a:r>
            <a:r>
              <a:rPr lang="en-US" sz="1950" dirty="0"/>
              <a:t> of the issue, verify Robert’s </a:t>
            </a:r>
            <a:r>
              <a:rPr lang="en-US" sz="1950" dirty="0">
                <a:solidFill>
                  <a:srgbClr val="C00000"/>
                </a:solidFill>
              </a:rPr>
              <a:t>wishes</a:t>
            </a:r>
            <a:r>
              <a:rPr lang="en-US" sz="1950" dirty="0"/>
              <a:t>. Inform them that the belt is considered a restraint. Discuss how Robert’s restraint </a:t>
            </a:r>
            <a:r>
              <a:rPr lang="en-US" sz="1950" dirty="0">
                <a:solidFill>
                  <a:srgbClr val="C00000"/>
                </a:solidFill>
              </a:rPr>
              <a:t>conflicts with legal/policy requirements</a:t>
            </a:r>
            <a:r>
              <a:rPr lang="en-US" sz="1950" dirty="0"/>
              <a:t>, and raises </a:t>
            </a:r>
            <a:r>
              <a:rPr lang="en-US" sz="1950" dirty="0">
                <a:solidFill>
                  <a:srgbClr val="C00000"/>
                </a:solidFill>
              </a:rPr>
              <a:t>feasibility challenges</a:t>
            </a:r>
            <a:r>
              <a:rPr lang="en-US" sz="1950" dirty="0"/>
              <a:t>.</a:t>
            </a:r>
          </a:p>
          <a:p>
            <a:pPr>
              <a:buFont typeface="+mj-lt"/>
              <a:buAutoNum type="arabicPeriod"/>
            </a:pPr>
            <a:r>
              <a:rPr lang="en-US" sz="1950" dirty="0"/>
              <a:t> Encourage Robert to </a:t>
            </a:r>
            <a:r>
              <a:rPr lang="en-US" sz="1950" dirty="0">
                <a:solidFill>
                  <a:srgbClr val="C00000"/>
                </a:solidFill>
              </a:rPr>
              <a:t>explore alternatives </a:t>
            </a:r>
            <a:r>
              <a:rPr lang="en-US" sz="1950" dirty="0"/>
              <a:t>with his family physician, Dr. Simons, and by liaising with OT for assessment of wheelchair.</a:t>
            </a:r>
          </a:p>
          <a:p>
            <a:pPr>
              <a:buFont typeface="+mj-lt"/>
              <a:buAutoNum type="arabicPeriod"/>
            </a:pPr>
            <a:r>
              <a:rPr lang="en-US" sz="1950" dirty="0"/>
              <a:t>Next steps responsive to any new information arising from each step for intervention.</a:t>
            </a:r>
          </a:p>
        </p:txBody>
      </p:sp>
    </p:spTree>
    <p:extLst>
      <p:ext uri="{BB962C8B-B14F-4D97-AF65-F5344CB8AC3E}">
        <p14:creationId xmlns:p14="http://schemas.microsoft.com/office/powerpoint/2010/main" val="2189990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2668381"/>
            <a:ext cx="7543800" cy="3429000"/>
          </a:xfrm>
        </p:spPr>
        <p:txBody>
          <a:bodyPr/>
          <a:lstStyle/>
          <a:p>
            <a:pPr marL="0" indent="0" algn="ctr">
              <a:buNone/>
            </a:pPr>
            <a:br>
              <a:rPr lang="en-US" sz="3200" b="1" dirty="0"/>
            </a:br>
            <a:br>
              <a:rPr lang="en-US" sz="3200" b="1" dirty="0"/>
            </a:br>
            <a:endParaRPr lang="en-US" sz="3200" dirty="0"/>
          </a:p>
          <a:p>
            <a:r>
              <a:rPr lang="en-US" dirty="0"/>
              <a:t>Use “Raise Hand” feature, </a:t>
            </a:r>
            <a:r>
              <a:rPr lang="en-US" i="1" dirty="0"/>
              <a:t>or</a:t>
            </a:r>
            <a:r>
              <a:rPr lang="en-US" dirty="0"/>
              <a:t> type question in chat box</a:t>
            </a:r>
          </a:p>
          <a:p>
            <a:r>
              <a:rPr lang="en-US" dirty="0"/>
              <a:t>If we didn’t get to your question, please forward to: </a:t>
            </a:r>
            <a:r>
              <a:rPr lang="en-US" dirty="0">
                <a:hlinkClick r:id="rId3"/>
              </a:rPr>
              <a:t>regionalethics@HHSC.CA</a:t>
            </a:r>
            <a:r>
              <a:rPr lang="en-US" dirty="0"/>
              <a:t> </a:t>
            </a:r>
          </a:p>
          <a:p>
            <a:endParaRPr lang="en-US" dirty="0"/>
          </a:p>
          <a:p>
            <a:endParaRPr lang="en-US"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33</a:t>
            </a:fld>
            <a:endParaRPr lang="en-US" dirty="0"/>
          </a:p>
        </p:txBody>
      </p:sp>
      <p:sp>
        <p:nvSpPr>
          <p:cNvPr id="4" name="TextBox 3"/>
          <p:cNvSpPr txBox="1"/>
          <p:nvPr/>
        </p:nvSpPr>
        <p:spPr>
          <a:xfrm>
            <a:off x="0" y="0"/>
            <a:ext cx="9144000" cy="1323439"/>
          </a:xfrm>
          <a:prstGeom prst="rect">
            <a:avLst/>
          </a:prstGeom>
          <a:solidFill>
            <a:schemeClr val="accent1">
              <a:lumMod val="75000"/>
            </a:schemeClr>
          </a:solidFill>
        </p:spPr>
        <p:txBody>
          <a:bodyPr wrap="square" rtlCol="0">
            <a:spAutoFit/>
          </a:bodyPr>
          <a:lstStyle/>
          <a:p>
            <a:pPr lvl="0"/>
            <a:r>
              <a:rPr lang="en-US" sz="4000" b="1" dirty="0">
                <a:ln w="10160">
                  <a:solidFill>
                    <a:srgbClr val="D1DDE6"/>
                  </a:solidFill>
                  <a:prstDash val="solid"/>
                </a:ln>
                <a:solidFill>
                  <a:prstClr val="white">
                    <a:lumMod val="85000"/>
                  </a:prstClr>
                </a:solidFill>
                <a:effectLst>
                  <a:outerShdw blurRad="38100" dist="22860" dir="5400000" algn="tl" rotWithShape="0">
                    <a:srgbClr val="000000">
                      <a:alpha val="30000"/>
                    </a:srgbClr>
                  </a:outerShdw>
                </a:effectLst>
              </a:rPr>
              <a:t>	Ethics Education Series for </a:t>
            </a:r>
          </a:p>
          <a:p>
            <a:pPr lvl="0"/>
            <a:r>
              <a:rPr lang="en-US" sz="4000" b="1" dirty="0">
                <a:ln w="10160">
                  <a:solidFill>
                    <a:srgbClr val="D1DDE6"/>
                  </a:solidFill>
                  <a:prstDash val="solid"/>
                </a:ln>
                <a:solidFill>
                  <a:prstClr val="white">
                    <a:lumMod val="85000"/>
                  </a:prstClr>
                </a:solidFill>
                <a:effectLst>
                  <a:outerShdw blurRad="38100" dist="22860" dir="5400000" algn="tl" rotWithShape="0">
                    <a:srgbClr val="000000">
                      <a:alpha val="30000"/>
                    </a:srgbClr>
                  </a:outerShdw>
                </a:effectLst>
              </a:rPr>
              <a:t>	Community Service Providers</a:t>
            </a:r>
          </a:p>
        </p:txBody>
      </p:sp>
      <p:pic>
        <p:nvPicPr>
          <p:cNvPr id="5" name="Picture 4"/>
          <p:cNvPicPr>
            <a:picLocks noChangeAspect="1"/>
          </p:cNvPicPr>
          <p:nvPr/>
        </p:nvPicPr>
        <p:blipFill>
          <a:blip r:embed="rId4"/>
          <a:stretch>
            <a:fillRect/>
          </a:stretch>
        </p:blipFill>
        <p:spPr>
          <a:xfrm>
            <a:off x="3441060" y="2016087"/>
            <a:ext cx="1858054" cy="1486926"/>
          </a:xfrm>
          <a:prstGeom prst="rect">
            <a:avLst/>
          </a:prstGeom>
        </p:spPr>
      </p:pic>
    </p:spTree>
    <p:extLst>
      <p:ext uri="{BB962C8B-B14F-4D97-AF65-F5344CB8AC3E}">
        <p14:creationId xmlns:p14="http://schemas.microsoft.com/office/powerpoint/2010/main" val="3867065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503341"/>
            <a:ext cx="7543800" cy="4026538"/>
          </a:xfrm>
        </p:spPr>
        <p:txBody>
          <a:bodyPr>
            <a:normAutofit/>
          </a:bodyPr>
          <a:lstStyle/>
          <a:p>
            <a:pPr marL="0" indent="0">
              <a:buNone/>
            </a:pPr>
            <a:endParaRPr lang="en-US" dirty="0"/>
          </a:p>
          <a:p>
            <a:pPr marL="0" indent="0">
              <a:buNone/>
            </a:pPr>
            <a:endParaRPr lang="en-CA"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4</a:t>
            </a:fld>
            <a:endParaRPr lang="en-US" dirty="0"/>
          </a:p>
        </p:txBody>
      </p:sp>
      <p:sp>
        <p:nvSpPr>
          <p:cNvPr id="4" name="Title 3"/>
          <p:cNvSpPr>
            <a:spLocks noGrp="1"/>
          </p:cNvSpPr>
          <p:nvPr>
            <p:ph type="title"/>
          </p:nvPr>
        </p:nvSpPr>
        <p:spPr/>
        <p:txBody>
          <a:bodyPr>
            <a:normAutofit/>
          </a:bodyPr>
          <a:lstStyle/>
          <a:p>
            <a:r>
              <a:rPr lang="en-US" dirty="0"/>
              <a:t>Objectives</a:t>
            </a:r>
          </a:p>
        </p:txBody>
      </p:sp>
      <p:sp>
        <p:nvSpPr>
          <p:cNvPr id="5" name="Title 3"/>
          <p:cNvSpPr txBox="1">
            <a:spLocks/>
          </p:cNvSpPr>
          <p:nvPr/>
        </p:nvSpPr>
        <p:spPr>
          <a:xfrm>
            <a:off x="914400" y="1503341"/>
            <a:ext cx="7772400" cy="1143000"/>
          </a:xfrm>
          <a:prstGeom prst="rect">
            <a:avLst/>
          </a:prstGeom>
        </p:spPr>
        <p:txBody>
          <a:bodyPr vert="horz" lIns="0" tIns="0" rIns="0" bIns="0" rtlCol="0" anchor="t" anchorCtr="0">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endParaRPr lang="en-US" sz="1800" dirty="0"/>
          </a:p>
        </p:txBody>
      </p:sp>
      <p:sp>
        <p:nvSpPr>
          <p:cNvPr id="7" name="Text Placeholder 3"/>
          <p:cNvSpPr txBox="1">
            <a:spLocks/>
          </p:cNvSpPr>
          <p:nvPr/>
        </p:nvSpPr>
        <p:spPr>
          <a:xfrm>
            <a:off x="990063" y="2304056"/>
            <a:ext cx="7392474" cy="2851061"/>
          </a:xfrm>
          <a:prstGeom prst="rect">
            <a:avLst/>
          </a:prstGeom>
        </p:spPr>
        <p:txBody>
          <a:bodyPr vert="horz" lIns="0" tIns="0" rIns="0" bIns="0" numCol="1" spcCol="228600" rtlCol="0">
            <a:normAutofit/>
          </a:bodyPr>
          <a:lstStyle>
            <a:lvl1pPr marL="342900" marR="0" indent="-342900" algn="l" defTabSz="457200" rtl="0" eaLnBrk="1" fontAlgn="auto" latinLnBrk="0" hangingPunct="1">
              <a:lnSpc>
                <a:spcPts val="2400"/>
              </a:lnSpc>
              <a:spcBef>
                <a:spcPts val="0"/>
              </a:spcBef>
              <a:spcAft>
                <a:spcPts val="1200"/>
              </a:spcAft>
              <a:buClr>
                <a:schemeClr val="accent5">
                  <a:lumMod val="75000"/>
                </a:schemeClr>
              </a:buClr>
              <a:buSzTx/>
              <a:buFont typeface="Arial" panose="020B0604020202020204" pitchFamily="34" charset="0"/>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ts val="2400"/>
              </a:lnSpc>
              <a:spcBef>
                <a:spcPts val="0"/>
              </a:spcBef>
              <a:spcAft>
                <a:spcPts val="1200"/>
              </a:spcAft>
              <a:buClr>
                <a:schemeClr val="tx2"/>
              </a:buClr>
              <a:buSzTx/>
              <a:buFont typeface="Wingdings" panose="05000000000000000000" pitchFamily="2" charset="2"/>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ts val="2400"/>
              </a:lnSpc>
              <a:spcBef>
                <a:spcPts val="0"/>
              </a:spcBef>
              <a:spcAft>
                <a:spcPts val="1200"/>
              </a:spcAft>
              <a:buClr>
                <a:schemeClr val="accent1"/>
              </a:buClr>
              <a:buSzTx/>
              <a:buFont typeface="Wingdings" panose="05000000000000000000" pitchFamily="2" charset="2"/>
              <a:buChar char="§"/>
              <a:tabLst/>
              <a:defRPr sz="1800" kern="1200">
                <a:solidFill>
                  <a:schemeClr val="tx2"/>
                </a:solidFill>
                <a:latin typeface="+mn-lt"/>
                <a:ea typeface="+mn-ea"/>
                <a:cs typeface="+mn-cs"/>
              </a:defRPr>
            </a:lvl3pPr>
            <a:lvl4pPr marL="1657350" marR="0" indent="-285750" algn="l" defTabSz="457200" rtl="0" eaLnBrk="1" fontAlgn="auto" latinLnBrk="0" hangingPunct="1">
              <a:lnSpc>
                <a:spcPts val="2400"/>
              </a:lnSpc>
              <a:spcBef>
                <a:spcPts val="0"/>
              </a:spcBef>
              <a:spcAft>
                <a:spcPts val="1200"/>
              </a:spcAft>
              <a:buClr>
                <a:schemeClr val="accent3">
                  <a:lumMod val="75000"/>
                </a:schemeClr>
              </a:buClr>
              <a:buSzTx/>
              <a:buFont typeface="Wingdings" panose="05000000000000000000" pitchFamily="2" charset="2"/>
              <a:buChar char="§"/>
              <a:tabLst/>
              <a:defRPr sz="1800" kern="1200">
                <a:solidFill>
                  <a:schemeClr val="tx2"/>
                </a:solidFill>
                <a:latin typeface="+mn-lt"/>
                <a:ea typeface="+mn-ea"/>
                <a:cs typeface="+mn-cs"/>
              </a:defRPr>
            </a:lvl4pPr>
            <a:lvl5pPr marL="2114550" marR="0" indent="-285750" algn="l" defTabSz="457200" rtl="0" eaLnBrk="1" fontAlgn="auto" latinLnBrk="0" hangingPunct="1">
              <a:lnSpc>
                <a:spcPts val="2400"/>
              </a:lnSpc>
              <a:spcBef>
                <a:spcPts val="0"/>
              </a:spcBef>
              <a:spcAft>
                <a:spcPts val="1200"/>
              </a:spcAft>
              <a:buClr>
                <a:schemeClr val="accent5">
                  <a:lumMod val="75000"/>
                </a:schemeClr>
              </a:buClr>
              <a:buSzTx/>
              <a:buFont typeface="Wingdings" panose="05000000000000000000" pitchFamily="2" charset="2"/>
              <a:buChar char="§"/>
              <a:tabLst/>
              <a:defRPr sz="1800" kern="1200" baseline="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ts val="600"/>
              </a:spcBef>
              <a:buFont typeface="+mj-lt"/>
              <a:buAutoNum type="arabicPeriod"/>
            </a:pPr>
            <a:r>
              <a:rPr lang="en-US" sz="2800" dirty="0"/>
              <a:t>Identify signs of an ethical issue</a:t>
            </a:r>
          </a:p>
          <a:p>
            <a:pPr marL="457200" lvl="1" indent="-457200">
              <a:spcBef>
                <a:spcPts val="600"/>
              </a:spcBef>
              <a:buFont typeface="+mj-lt"/>
              <a:buAutoNum type="arabicPeriod"/>
            </a:pPr>
            <a:r>
              <a:rPr lang="en-US" sz="2800" dirty="0"/>
              <a:t>Identify the value of an ethics framework in navigating challenging situations</a:t>
            </a:r>
          </a:p>
          <a:p>
            <a:pPr marL="457200" lvl="1" indent="-457200">
              <a:spcBef>
                <a:spcPts val="600"/>
              </a:spcBef>
              <a:buFont typeface="+mj-lt"/>
              <a:buAutoNum type="arabicPeriod"/>
            </a:pPr>
            <a:r>
              <a:rPr lang="en-US" sz="2800" dirty="0"/>
              <a:t>Familiarize with the </a:t>
            </a:r>
            <a:r>
              <a:rPr lang="en-US" sz="2800" dirty="0">
                <a:solidFill>
                  <a:schemeClr val="accent1">
                    <a:lumMod val="50000"/>
                  </a:schemeClr>
                </a:solidFill>
              </a:rPr>
              <a:t>IDEA Ethics Framework</a:t>
            </a:r>
          </a:p>
          <a:p>
            <a:pPr marL="457200" lvl="1" indent="-457200">
              <a:spcBef>
                <a:spcPts val="600"/>
              </a:spcBef>
              <a:buFont typeface="+mj-lt"/>
              <a:buAutoNum type="arabicPeriod"/>
            </a:pPr>
            <a:r>
              <a:rPr lang="en-US" sz="2800" dirty="0"/>
              <a:t>Apply the framework to an ethical case study in the community setting</a:t>
            </a:r>
          </a:p>
        </p:txBody>
      </p:sp>
    </p:spTree>
    <p:extLst>
      <p:ext uri="{BB962C8B-B14F-4D97-AF65-F5344CB8AC3E}">
        <p14:creationId xmlns:p14="http://schemas.microsoft.com/office/powerpoint/2010/main" val="193576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503341"/>
            <a:ext cx="7543800" cy="4026538"/>
          </a:xfrm>
        </p:spPr>
        <p:txBody>
          <a:bodyPr>
            <a:normAutofit/>
          </a:bodyPr>
          <a:lstStyle/>
          <a:p>
            <a:pPr marL="0" indent="0">
              <a:buNone/>
            </a:pPr>
            <a:endParaRPr lang="en-US" dirty="0"/>
          </a:p>
          <a:p>
            <a:pPr marL="0" indent="0">
              <a:buNone/>
            </a:pPr>
            <a:endParaRPr lang="en-CA" dirty="0"/>
          </a:p>
        </p:txBody>
      </p:sp>
      <p:sp>
        <p:nvSpPr>
          <p:cNvPr id="3" name="Slide Number Placeholder 2"/>
          <p:cNvSpPr>
            <a:spLocks noGrp="1"/>
          </p:cNvSpPr>
          <p:nvPr>
            <p:ph type="sldNum" sz="quarter" idx="16"/>
          </p:nvPr>
        </p:nvSpPr>
        <p:spPr/>
        <p:txBody>
          <a:bodyPr/>
          <a:lstStyle/>
          <a:p>
            <a:fld id="{B4AD78FF-3FEA-9F41-B95D-B6684AD2CE9F}" type="slidenum">
              <a:rPr lang="en-US" smtClean="0"/>
              <a:pPr/>
              <a:t>5</a:t>
            </a:fld>
            <a:endParaRPr lang="en-US" dirty="0"/>
          </a:p>
        </p:txBody>
      </p:sp>
      <p:sp>
        <p:nvSpPr>
          <p:cNvPr id="5" name="Title 3"/>
          <p:cNvSpPr txBox="1">
            <a:spLocks/>
          </p:cNvSpPr>
          <p:nvPr/>
        </p:nvSpPr>
        <p:spPr>
          <a:xfrm>
            <a:off x="914400" y="1503341"/>
            <a:ext cx="7772400" cy="1143000"/>
          </a:xfrm>
          <a:prstGeom prst="rect">
            <a:avLst/>
          </a:prstGeom>
        </p:spPr>
        <p:txBody>
          <a:bodyPr vert="horz" lIns="0" tIns="0" rIns="0" bIns="0" rtlCol="0" anchor="t" anchorCtr="0">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endParaRPr lang="en-US" sz="1800" dirty="0"/>
          </a:p>
        </p:txBody>
      </p:sp>
      <p:sp>
        <p:nvSpPr>
          <p:cNvPr id="8" name="Title 1"/>
          <p:cNvSpPr txBox="1">
            <a:spLocks/>
          </p:cNvSpPr>
          <p:nvPr/>
        </p:nvSpPr>
        <p:spPr>
          <a:xfrm>
            <a:off x="457200" y="719619"/>
            <a:ext cx="8229600" cy="1143000"/>
          </a:xfrm>
          <a:prstGeom prst="rect">
            <a:avLst/>
          </a:prstGeom>
        </p:spPr>
        <p:txBody>
          <a:bodyPr vert="horz" lIns="0" tIns="0" rIns="0" bIns="0" rtlCol="0" anchor="t" anchorCtr="0">
            <a:normAutofit/>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r>
              <a:rPr lang="en-US" dirty="0"/>
              <a:t>Signs of an Ethical Issue</a:t>
            </a:r>
          </a:p>
        </p:txBody>
      </p:sp>
      <p:sp>
        <p:nvSpPr>
          <p:cNvPr id="9" name="Content Placeholder 2"/>
          <p:cNvSpPr txBox="1">
            <a:spLocks/>
          </p:cNvSpPr>
          <p:nvPr/>
        </p:nvSpPr>
        <p:spPr>
          <a:xfrm>
            <a:off x="814982" y="2265338"/>
            <a:ext cx="7514035" cy="3124201"/>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Caught between obligations</a:t>
            </a:r>
          </a:p>
          <a:p>
            <a:r>
              <a:rPr lang="en-US" sz="2800" dirty="0"/>
              <a:t>Conflict between staff, patients, families</a:t>
            </a:r>
          </a:p>
          <a:p>
            <a:r>
              <a:rPr lang="en-US" sz="2800" dirty="0"/>
              <a:t>Risk of harm</a:t>
            </a:r>
          </a:p>
          <a:p>
            <a:r>
              <a:rPr lang="en-US" sz="2800" dirty="0"/>
              <a:t>No guidance in law/policy</a:t>
            </a:r>
          </a:p>
          <a:p>
            <a:r>
              <a:rPr lang="en-US" sz="2800" dirty="0"/>
              <a:t>Moral distress, “yuck factor”</a:t>
            </a:r>
          </a:p>
        </p:txBody>
      </p:sp>
    </p:spTree>
    <p:extLst>
      <p:ext uri="{BB962C8B-B14F-4D97-AF65-F5344CB8AC3E}">
        <p14:creationId xmlns:p14="http://schemas.microsoft.com/office/powerpoint/2010/main" val="287806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6</a:t>
            </a:fld>
            <a:endParaRPr lang="en-US" dirty="0"/>
          </a:p>
        </p:txBody>
      </p:sp>
      <p:sp>
        <p:nvSpPr>
          <p:cNvPr id="6" name="Title 1"/>
          <p:cNvSpPr txBox="1">
            <a:spLocks/>
          </p:cNvSpPr>
          <p:nvPr/>
        </p:nvSpPr>
        <p:spPr>
          <a:xfrm>
            <a:off x="1524000" y="1038262"/>
            <a:ext cx="6107084" cy="2387600"/>
          </a:xfrm>
          <a:prstGeom prst="rect">
            <a:avLst/>
          </a:prstGeom>
        </p:spPr>
        <p:txBody>
          <a:bodyPr vert="horz" lIns="0" tIns="0" rIns="0" bIns="0" rtlCol="0" anchor="t" anchorCtr="0">
            <a:normAutofit fontScale="97500"/>
          </a:bodyPr>
          <a:lstStyle>
            <a:lvl1pPr algn="l" defTabSz="457200" rtl="0" eaLnBrk="1" latinLnBrk="0" hangingPunct="1">
              <a:spcBef>
                <a:spcPct val="0"/>
              </a:spcBef>
              <a:buNone/>
              <a:defRPr sz="4400" b="1" kern="1200">
                <a:solidFill>
                  <a:schemeClr val="accent1"/>
                </a:solidFill>
                <a:latin typeface="+mj-lt"/>
                <a:ea typeface="+mj-ea"/>
                <a:cs typeface="+mj-cs"/>
              </a:defRPr>
            </a:lvl1pPr>
          </a:lstStyle>
          <a:p>
            <a:pPr algn="ctr"/>
            <a:r>
              <a:rPr lang="en-CA" dirty="0"/>
              <a:t>Case: When a client opts to use restraints</a:t>
            </a:r>
            <a:endParaRPr lang="en-US" dirty="0"/>
          </a:p>
        </p:txBody>
      </p:sp>
      <p:sp>
        <p:nvSpPr>
          <p:cNvPr id="8" name="TextBox 7"/>
          <p:cNvSpPr txBox="1"/>
          <p:nvPr/>
        </p:nvSpPr>
        <p:spPr>
          <a:xfrm>
            <a:off x="1583204" y="3056530"/>
            <a:ext cx="5988676" cy="1200329"/>
          </a:xfrm>
          <a:prstGeom prst="rect">
            <a:avLst/>
          </a:prstGeom>
          <a:noFill/>
        </p:spPr>
        <p:txBody>
          <a:bodyPr wrap="square" rtlCol="0">
            <a:spAutoFit/>
          </a:bodyPr>
          <a:lstStyle/>
          <a:p>
            <a:r>
              <a:rPr lang="en-US" dirty="0"/>
              <a:t>This case is based on a case provided by the </a:t>
            </a:r>
            <a:r>
              <a:rPr lang="en-US" i="1" dirty="0" err="1"/>
              <a:t>Haldimand</a:t>
            </a:r>
            <a:r>
              <a:rPr lang="en-US" i="1" dirty="0"/>
              <a:t> Norfolk Community Senior Support Services adult day program</a:t>
            </a:r>
            <a:r>
              <a:rPr lang="en-US" dirty="0"/>
              <a:t>. I would like to acknowledge and thank them for this case.</a:t>
            </a:r>
          </a:p>
        </p:txBody>
      </p:sp>
    </p:spTree>
    <p:extLst>
      <p:ext uri="{BB962C8B-B14F-4D97-AF65-F5344CB8AC3E}">
        <p14:creationId xmlns:p14="http://schemas.microsoft.com/office/powerpoint/2010/main" val="37132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7</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757343175"/>
              </p:ext>
            </p:extLst>
          </p:nvPr>
        </p:nvGraphicFramePr>
        <p:xfrm>
          <a:off x="1371600" y="2300908"/>
          <a:ext cx="6394461" cy="2849880"/>
        </p:xfrm>
        <a:graphic>
          <a:graphicData uri="http://schemas.openxmlformats.org/drawingml/2006/table">
            <a:tbl>
              <a:tblPr firstRow="1" bandRow="1">
                <a:tableStyleId>{BC89EF96-8CEA-46FF-86C4-4CE0E7609802}</a:tableStyleId>
              </a:tblPr>
              <a:tblGrid>
                <a:gridCol w="3041218">
                  <a:extLst>
                    <a:ext uri="{9D8B030D-6E8A-4147-A177-3AD203B41FA5}">
                      <a16:colId xmlns:a16="http://schemas.microsoft.com/office/drawing/2014/main" val="2827774630"/>
                    </a:ext>
                  </a:extLst>
                </a:gridCol>
                <a:gridCol w="3353243">
                  <a:extLst>
                    <a:ext uri="{9D8B030D-6E8A-4147-A177-3AD203B41FA5}">
                      <a16:colId xmlns:a16="http://schemas.microsoft.com/office/drawing/2014/main" val="1468421396"/>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effectLst/>
                        </a:rPr>
                        <a:t>Patient’s Full Name: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effectLst/>
                        </a:rPr>
                        <a:t>Robert Jones</a:t>
                      </a:r>
                      <a:endParaRPr lang="en-US" sz="2000" b="0" dirty="0"/>
                    </a:p>
                  </a:txBody>
                  <a:tcPr marL="68580" marR="68580" marT="34290" marB="34290"/>
                </a:tc>
                <a:extLst>
                  <a:ext uri="{0D108BD9-81ED-4DB2-BD59-A6C34878D82A}">
                    <a16:rowId xmlns:a16="http://schemas.microsoft.com/office/drawing/2014/main" val="3810087762"/>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effectLst/>
                        </a:rPr>
                        <a:t>Patient’s Age: </a:t>
                      </a:r>
                      <a:endParaRPr lang="en-US" sz="2000" b="1"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effectLst/>
                        </a:rPr>
                        <a:t>62</a:t>
                      </a:r>
                      <a:endParaRPr lang="en-US" sz="2000" b="0" dirty="0"/>
                    </a:p>
                  </a:txBody>
                  <a:tcPr marL="68580" marR="68580" marT="34290" marB="34290"/>
                </a:tc>
                <a:extLst>
                  <a:ext uri="{0D108BD9-81ED-4DB2-BD59-A6C34878D82A}">
                    <a16:rowId xmlns:a16="http://schemas.microsoft.com/office/drawing/2014/main" val="2112102020"/>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t>Patient Capable?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t>Yes</a:t>
                      </a:r>
                    </a:p>
                  </a:txBody>
                  <a:tcPr marL="68580" marR="68580" marT="34290" marB="34290"/>
                </a:tc>
                <a:extLst>
                  <a:ext uri="{0D108BD9-81ED-4DB2-BD59-A6C34878D82A}">
                    <a16:rowId xmlns:a16="http://schemas.microsoft.com/office/drawing/2014/main" val="2178801695"/>
                  </a:ext>
                </a:extLst>
              </a:tr>
              <a:tr h="662940">
                <a:tc>
                  <a:txBody>
                    <a:bodyPr/>
                    <a:lstStyle/>
                    <a:p>
                      <a:r>
                        <a:rPr lang="en-US" sz="2000" b="1" kern="1200" dirty="0">
                          <a:effectLst/>
                        </a:rPr>
                        <a:t>Requester’s Full Name: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effectLst/>
                        </a:rPr>
                        <a:t>Anna Smith</a:t>
                      </a:r>
                    </a:p>
                  </a:txBody>
                  <a:tcPr marL="68580" marR="68580" marT="34290" marB="34290"/>
                </a:tc>
                <a:extLst>
                  <a:ext uri="{0D108BD9-81ED-4DB2-BD59-A6C34878D82A}">
                    <a16:rowId xmlns:a16="http://schemas.microsoft.com/office/drawing/2014/main" val="1767929446"/>
                  </a:ext>
                </a:extLst>
              </a:tr>
              <a:tr h="365760">
                <a:tc>
                  <a:txBody>
                    <a:bodyPr/>
                    <a:lstStyle/>
                    <a:p>
                      <a:r>
                        <a:rPr lang="en-US" sz="2000" b="1" kern="1200" dirty="0">
                          <a:effectLst/>
                        </a:rPr>
                        <a:t>Requester Role: </a:t>
                      </a:r>
                      <a:endParaRPr lang="en-US" sz="2000" b="1" dirty="0">
                        <a:solidFill>
                          <a:schemeClr val="tx1"/>
                        </a:solidFill>
                      </a:endParaRPr>
                    </a:p>
                  </a:txBody>
                  <a:tcPr marL="68580" marR="68580" marT="34290" marB="34290"/>
                </a:tc>
                <a:tc>
                  <a:txBody>
                    <a:bodyPr/>
                    <a:lstStyle/>
                    <a:p>
                      <a:r>
                        <a:rPr lang="en-US" sz="2000" kern="1200" dirty="0">
                          <a:effectLst/>
                        </a:rPr>
                        <a:t>Supervisor</a:t>
                      </a:r>
                      <a:endParaRPr lang="en-US" sz="2000" b="0" dirty="0">
                        <a:solidFill>
                          <a:schemeClr val="tx1"/>
                        </a:solidFill>
                      </a:endParaRPr>
                    </a:p>
                  </a:txBody>
                  <a:tcPr marL="68580" marR="68580" marT="34290" marB="34290"/>
                </a:tc>
                <a:extLst>
                  <a:ext uri="{0D108BD9-81ED-4DB2-BD59-A6C34878D82A}">
                    <a16:rowId xmlns:a16="http://schemas.microsoft.com/office/drawing/2014/main" val="196275524"/>
                  </a:ext>
                </a:extLst>
              </a:tr>
              <a:tr h="662940">
                <a:tc>
                  <a:txBody>
                    <a:bodyPr/>
                    <a:lstStyle/>
                    <a:p>
                      <a:r>
                        <a:rPr lang="en-US" sz="2000" b="1" kern="1200" dirty="0">
                          <a:effectLst/>
                        </a:rPr>
                        <a:t>Location/Program:</a:t>
                      </a:r>
                      <a:endParaRPr lang="en-US" sz="2000" b="1" dirty="0">
                        <a:solidFill>
                          <a:schemeClr val="tx1"/>
                        </a:solidFill>
                      </a:endParaRPr>
                    </a:p>
                  </a:txBody>
                  <a:tcPr marL="68580" marR="68580" marT="34290" marB="34290"/>
                </a:tc>
                <a:tc>
                  <a:txBody>
                    <a:bodyPr/>
                    <a:lstStyle/>
                    <a:p>
                      <a:r>
                        <a:rPr lang="en-US" sz="2000" b="0" kern="1200" dirty="0">
                          <a:solidFill>
                            <a:schemeClr val="tx1"/>
                          </a:solidFill>
                          <a:effectLst/>
                          <a:latin typeface="+mn-lt"/>
                          <a:ea typeface="+mn-ea"/>
                          <a:cs typeface="+mn-cs"/>
                        </a:rPr>
                        <a:t>Community</a:t>
                      </a:r>
                      <a:r>
                        <a:rPr lang="en-US" sz="2000" b="0" kern="1200" baseline="0" dirty="0">
                          <a:solidFill>
                            <a:schemeClr val="tx1"/>
                          </a:solidFill>
                          <a:effectLst/>
                          <a:latin typeface="+mn-lt"/>
                          <a:ea typeface="+mn-ea"/>
                          <a:cs typeface="+mn-cs"/>
                        </a:rPr>
                        <a:t> Adult Day Program</a:t>
                      </a:r>
                      <a:endParaRPr lang="en-US" sz="2000" b="0" kern="1200" dirty="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3098591717"/>
                  </a:ext>
                </a:extLst>
              </a:tr>
            </a:tbl>
          </a:graphicData>
        </a:graphic>
      </p:graphicFrame>
      <p:sp>
        <p:nvSpPr>
          <p:cNvPr id="6" name="Title 1"/>
          <p:cNvSpPr>
            <a:spLocks noGrp="1"/>
          </p:cNvSpPr>
          <p:nvPr>
            <p:ph type="title"/>
          </p:nvPr>
        </p:nvSpPr>
        <p:spPr>
          <a:xfrm>
            <a:off x="625480" y="686592"/>
            <a:ext cx="7886700" cy="994172"/>
          </a:xfrm>
        </p:spPr>
        <p:txBody>
          <a:bodyPr>
            <a:normAutofit fontScale="90000"/>
          </a:bodyPr>
          <a:lstStyle/>
          <a:p>
            <a:pPr algn="ctr"/>
            <a:r>
              <a:rPr lang="en-US" dirty="0"/>
              <a:t>Requester and Patient Details</a:t>
            </a:r>
          </a:p>
        </p:txBody>
      </p:sp>
    </p:spTree>
    <p:extLst>
      <p:ext uri="{BB962C8B-B14F-4D97-AF65-F5344CB8AC3E}">
        <p14:creationId xmlns:p14="http://schemas.microsoft.com/office/powerpoint/2010/main" val="365271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8</a:t>
            </a:fld>
            <a:endParaRPr lang="en-US" dirty="0"/>
          </a:p>
        </p:txBody>
      </p:sp>
      <p:sp>
        <p:nvSpPr>
          <p:cNvPr id="5" name="Title 1"/>
          <p:cNvSpPr>
            <a:spLocks noGrp="1"/>
          </p:cNvSpPr>
          <p:nvPr>
            <p:ph type="title"/>
          </p:nvPr>
        </p:nvSpPr>
        <p:spPr>
          <a:xfrm>
            <a:off x="500639" y="664067"/>
            <a:ext cx="8401856" cy="994172"/>
          </a:xfrm>
        </p:spPr>
        <p:txBody>
          <a:bodyPr>
            <a:normAutofit/>
          </a:bodyPr>
          <a:lstStyle/>
          <a:p>
            <a:pPr algn="ctr"/>
            <a:r>
              <a:rPr lang="en-US" dirty="0"/>
              <a:t>Case Summary</a:t>
            </a:r>
          </a:p>
        </p:txBody>
      </p:sp>
      <p:sp>
        <p:nvSpPr>
          <p:cNvPr id="6" name="Content Placeholder 2"/>
          <p:cNvSpPr txBox="1">
            <a:spLocks/>
          </p:cNvSpPr>
          <p:nvPr/>
        </p:nvSpPr>
        <p:spPr>
          <a:xfrm>
            <a:off x="500639" y="1877181"/>
            <a:ext cx="8055469" cy="3666983"/>
          </a:xfrm>
          <a:prstGeom prst="rect">
            <a:avLst/>
          </a:prstGeom>
        </p:spPr>
        <p:txBody>
          <a:bodyPr anchor="ctr">
            <a:no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t>Robert is 62 years old and lives at home, yet is a client at a local adult day program affiliated with a hospital</a:t>
            </a:r>
          </a:p>
          <a:p>
            <a:r>
              <a:rPr lang="en-US" sz="2700" dirty="0"/>
              <a:t>Robert has a degenerative muscular condition, has limited mobility, and cannot always use/control his legs </a:t>
            </a:r>
          </a:p>
          <a:p>
            <a:r>
              <a:rPr lang="en-US" sz="2700" dirty="0"/>
              <a:t>Experiences discomfort, occasionally complains about his feet sliding off of his wheelchair</a:t>
            </a:r>
          </a:p>
          <a:p>
            <a:r>
              <a:rPr lang="en-US" sz="2700" dirty="0"/>
              <a:t>Generally cognitively present, in good spirits, and engaged in the activities of the program</a:t>
            </a:r>
          </a:p>
        </p:txBody>
      </p:sp>
    </p:spTree>
    <p:extLst>
      <p:ext uri="{BB962C8B-B14F-4D97-AF65-F5344CB8AC3E}">
        <p14:creationId xmlns:p14="http://schemas.microsoft.com/office/powerpoint/2010/main" val="150807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B4AD78FF-3FEA-9F41-B95D-B6684AD2CE9F}" type="slidenum">
              <a:rPr lang="en-US" smtClean="0"/>
              <a:pPr/>
              <a:t>9</a:t>
            </a:fld>
            <a:endParaRPr lang="en-US" dirty="0"/>
          </a:p>
        </p:txBody>
      </p:sp>
      <p:sp>
        <p:nvSpPr>
          <p:cNvPr id="5" name="Content Placeholder 2"/>
          <p:cNvSpPr txBox="1">
            <a:spLocks/>
          </p:cNvSpPr>
          <p:nvPr/>
        </p:nvSpPr>
        <p:spPr>
          <a:xfrm>
            <a:off x="626235" y="1818670"/>
            <a:ext cx="7886700" cy="4153988"/>
          </a:xfrm>
          <a:prstGeom prst="rect">
            <a:avLst/>
          </a:prstGeom>
        </p:spPr>
        <p:txBody>
          <a:bodyPr anchor="ctr">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700" dirty="0"/>
              <a:t>One morning, a day program volunteer notices a belt is strapped across both ankles in the wheel chair</a:t>
            </a:r>
          </a:p>
          <a:p>
            <a:r>
              <a:rPr lang="en-US" sz="2700" dirty="0"/>
              <a:t>Robert tells the volunteer that his wife put the belt on to stop his legs from sliding off the foot rests</a:t>
            </a:r>
          </a:p>
          <a:p>
            <a:r>
              <a:rPr lang="en-US" sz="2700" dirty="0"/>
              <a:t>Robert rejects requests to remove the belt or for it to be adjusted, asks that no one move or touch the belt</a:t>
            </a:r>
          </a:p>
        </p:txBody>
      </p:sp>
      <p:sp>
        <p:nvSpPr>
          <p:cNvPr id="6" name="Title 1"/>
          <p:cNvSpPr txBox="1">
            <a:spLocks/>
          </p:cNvSpPr>
          <p:nvPr/>
        </p:nvSpPr>
        <p:spPr>
          <a:xfrm>
            <a:off x="626235" y="805754"/>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300" b="1" dirty="0">
                <a:solidFill>
                  <a:schemeClr val="accent1"/>
                </a:solidFill>
              </a:rPr>
              <a:t>Case Summary (cont’d)</a:t>
            </a:r>
            <a:endParaRPr lang="en-US" sz="3300" b="1" dirty="0">
              <a:solidFill>
                <a:schemeClr val="accent1"/>
              </a:solidFill>
            </a:endParaRPr>
          </a:p>
        </p:txBody>
      </p:sp>
    </p:spTree>
    <p:extLst>
      <p:ext uri="{BB962C8B-B14F-4D97-AF65-F5344CB8AC3E}">
        <p14:creationId xmlns:p14="http://schemas.microsoft.com/office/powerpoint/2010/main" val="142517847"/>
      </p:ext>
    </p:extLst>
  </p:cSld>
  <p:clrMapOvr>
    <a:masterClrMapping/>
  </p:clrMapOvr>
</p:sld>
</file>

<file path=ppt/theme/theme1.xml><?xml version="1.0" encoding="utf-8"?>
<a:theme xmlns:a="http://schemas.openxmlformats.org/drawingml/2006/main" name="HHS_PPT_Presentation">
  <a:themeElements>
    <a:clrScheme name="HHS">
      <a:dk1>
        <a:sysClr val="windowText" lastClr="000000"/>
      </a:dk1>
      <a:lt1>
        <a:sysClr val="window" lastClr="FFFFFF"/>
      </a:lt1>
      <a:dk2>
        <a:srgbClr val="002855"/>
      </a:dk2>
      <a:lt2>
        <a:srgbClr val="EEECE1"/>
      </a:lt2>
      <a:accent1>
        <a:srgbClr val="5E8AB4"/>
      </a:accent1>
      <a:accent2>
        <a:srgbClr val="9E2A2B"/>
      </a:accent2>
      <a:accent3>
        <a:srgbClr val="9CDBD9"/>
      </a:accent3>
      <a:accent4>
        <a:srgbClr val="A7A4E0"/>
      </a:accent4>
      <a:accent5>
        <a:srgbClr val="D1DDE6"/>
      </a:accent5>
      <a:accent6>
        <a:srgbClr val="C66E4E"/>
      </a:accent6>
      <a:hlink>
        <a:srgbClr val="9E2A2B"/>
      </a:hlink>
      <a:folHlink>
        <a:srgbClr val="9E2A2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HS_PPT_Presentation_2016-12" id="{39E77757-750C-4534-AF47-FB0794C6D777}" vid="{9A16B3BD-484E-4EED-843E-C88B6B655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3431A7BB7D447B5D603B9AD1AA20E" ma:contentTypeVersion="1" ma:contentTypeDescription="Create a new document." ma:contentTypeScope="" ma:versionID="9e1217f258986fd24427e85bf93db0a9">
  <xsd:schema xmlns:xsd="http://www.w3.org/2001/XMLSchema" xmlns:xs="http://www.w3.org/2001/XMLSchema" xmlns:p="http://schemas.microsoft.com/office/2006/metadata/properties" targetNamespace="http://schemas.microsoft.com/office/2006/metadata/properties" ma:root="true" ma:fieldsID="fc587d68ff6cce04b77e383d9a668c6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D9D97-A4E5-4F0F-ADDB-11A1E1B77E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74A6ECB-E650-4A6A-90B2-E7E130E53E3C}">
  <ds:schemaRef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www.w3.org/XML/1998/namespace"/>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E6742547-3399-401C-B02C-F9D975107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6372</TotalTime>
  <Words>1806</Words>
  <Application>Microsoft Office PowerPoint</Application>
  <PresentationFormat>On-screen Show (4:3)</PresentationFormat>
  <Paragraphs>277</Paragraphs>
  <Slides>33</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Wingdings</vt:lpstr>
      <vt:lpstr>HHS_PPT_Presentation</vt:lpstr>
      <vt:lpstr>PowerPoint Presentation</vt:lpstr>
      <vt:lpstr>Webinar Housekeeping</vt:lpstr>
      <vt:lpstr>PowerPoint Presentation</vt:lpstr>
      <vt:lpstr>Objectives</vt:lpstr>
      <vt:lpstr>PowerPoint Presentation</vt:lpstr>
      <vt:lpstr>PowerPoint Presentation</vt:lpstr>
      <vt:lpstr>Requester and Patient Details</vt:lpstr>
      <vt:lpstr>Case Summary</vt:lpstr>
      <vt:lpstr>PowerPoint Presentation</vt:lpstr>
      <vt:lpstr>Case Summary (cont’d)</vt:lpstr>
      <vt:lpstr>PowerPoint Presentation</vt:lpstr>
      <vt:lpstr>How does an Ethics Framework Help?</vt:lpstr>
      <vt:lpstr>PowerPoint Presentation</vt:lpstr>
      <vt:lpstr>PowerPoint Presentation</vt:lpstr>
      <vt:lpstr>PowerPoint Presentation</vt:lpstr>
      <vt:lpstr>PowerPoint Presentation</vt:lpstr>
      <vt:lpstr>PowerPoint Presentation</vt:lpstr>
      <vt:lpstr>PowerPoint Presentation</vt:lpstr>
      <vt:lpstr>Clinical</vt:lpstr>
      <vt:lpstr>PowerPoint Presentation</vt:lpstr>
      <vt:lpstr>Risks/Benefits of Restraints for Robert</vt:lpstr>
      <vt:lpstr>PowerPoint Presentation</vt:lpstr>
      <vt:lpstr>PowerPoint Presentation</vt:lpstr>
      <vt:lpstr>PowerPoint Presentation</vt:lpstr>
      <vt:lpstr>PowerPoint Presentation</vt:lpstr>
      <vt:lpstr>Questions</vt:lpstr>
      <vt:lpstr>Step 3: Explore the Options</vt:lpstr>
      <vt:lpstr>Options</vt:lpstr>
      <vt:lpstr>PowerPoint Presentation</vt:lpstr>
      <vt:lpstr>PowerPoint Presentation</vt:lpstr>
      <vt:lpstr>PowerPoint Presentation</vt:lpstr>
      <vt:lpstr>Implementation, Communication, Documentation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Couillard Ash</dc:creator>
  <cp:lastModifiedBy>Kathryn Morrison</cp:lastModifiedBy>
  <cp:revision>717</cp:revision>
  <cp:lastPrinted>2019-06-24T16:53:02Z</cp:lastPrinted>
  <dcterms:created xsi:type="dcterms:W3CDTF">2017-01-25T15:45:32Z</dcterms:created>
  <dcterms:modified xsi:type="dcterms:W3CDTF">2021-01-08T20:26:51Z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1a903da9-e80c-40dc-aeb8-6e641dbe4675</vt:lpwstr>
  </property>
  <property fmtid="{D5CDD505-2E9C-101B-9397-08002B2CF9AE}" pid="3" name="ContentTypeId">
    <vt:lpwstr>0x0101002163431A7BB7D447B5D603B9AD1AA20E</vt:lpwstr>
  </property>
</Properties>
</file>