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90" r:id="rId14"/>
    <p:sldId id="267" r:id="rId15"/>
    <p:sldId id="289" r:id="rId16"/>
    <p:sldId id="268" r:id="rId17"/>
    <p:sldId id="272" r:id="rId18"/>
    <p:sldId id="273" r:id="rId19"/>
    <p:sldId id="274" r:id="rId20"/>
    <p:sldId id="283" r:id="rId21"/>
    <p:sldId id="285" r:id="rId22"/>
    <p:sldId id="291" r:id="rId23"/>
    <p:sldId id="287" r:id="rId24"/>
    <p:sldId id="292" r:id="rId25"/>
    <p:sldId id="28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76825" autoAdjust="0"/>
  </p:normalViewPr>
  <p:slideViewPr>
    <p:cSldViewPr snapToGrid="0">
      <p:cViewPr varScale="1">
        <p:scale>
          <a:sx n="85" d="100"/>
          <a:sy n="85" d="100"/>
        </p:scale>
        <p:origin x="15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1EBAC-808D-41F6-ACC2-27BE05A4169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F872A-1748-4DA0-B452-3E3923EA4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85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FB84-799B-4AEF-90BA-98B3B7355B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17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FB84-799B-4AEF-90BA-98B3B7355B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58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FB84-799B-4AEF-90BA-98B3B7355B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07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FB84-799B-4AEF-90BA-98B3B7355B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93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defTabSz="285750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FB84-799B-4AEF-90BA-98B3B7355B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87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FB84-799B-4AEF-90BA-98B3B7355B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83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FB84-799B-4AEF-90BA-98B3B7355B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22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FB84-799B-4AEF-90BA-98B3B7355B5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69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FB84-799B-4AEF-90BA-98B3B7355B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69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FB84-799B-4AEF-90BA-98B3B7355B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40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FB84-799B-4AEF-90BA-98B3B7355B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24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FB84-799B-4AEF-90BA-98B3B7355B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84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FB84-799B-4AEF-90BA-98B3B7355B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59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FB84-799B-4AEF-90BA-98B3B7355B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06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FB84-799B-4AEF-90BA-98B3B7355B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59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FB84-799B-4AEF-90BA-98B3B7355B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8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D9F4-BC08-472E-897D-17D7DA75327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5F1-B297-41AF-B3F7-31D20468B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3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D9F4-BC08-472E-897D-17D7DA75327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5F1-B297-41AF-B3F7-31D20468B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2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D9F4-BC08-472E-897D-17D7DA75327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5F1-B297-41AF-B3F7-31D20468B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34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8"/>
          <a:stretch/>
        </p:blipFill>
        <p:spPr>
          <a:xfrm>
            <a:off x="1219200" y="6062472"/>
            <a:ext cx="768096" cy="487509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19200" y="2286000"/>
            <a:ext cx="10058400" cy="3429000"/>
          </a:xfrm>
        </p:spPr>
        <p:txBody>
          <a:bodyPr lIns="0" tIns="0" rIns="0" bIns="0" numCol="1" spcCol="228600">
            <a:normAutofit/>
          </a:bodyPr>
          <a:lstStyle>
            <a:lvl1pPr marL="342900" indent="-3429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►"/>
              <a:defRPr sz="1800">
                <a:solidFill>
                  <a:schemeClr val="tx2"/>
                </a:solidFill>
              </a:defRPr>
            </a:lvl1pPr>
            <a:lvl2pPr marL="7429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4pPr>
            <a:lvl5pPr marL="21145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609600" y="5972659"/>
            <a:ext cx="2438400" cy="577323"/>
          </a:xfrm>
        </p:spPr>
        <p:txBody>
          <a:bodyPr lIns="0" tIns="0" rIns="0" bIns="0" anchor="b" anchorCtr="0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B4AD78FF-3FEA-9F41-B95D-B6684AD2CE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143000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1396" y="5919421"/>
            <a:ext cx="2349207" cy="68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68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8"/>
          <a:stretch/>
        </p:blipFill>
        <p:spPr>
          <a:xfrm>
            <a:off x="1219200" y="6062472"/>
            <a:ext cx="768096" cy="487509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19200" y="2286000"/>
            <a:ext cx="10058400" cy="3429000"/>
          </a:xfrm>
        </p:spPr>
        <p:txBody>
          <a:bodyPr lIns="0" tIns="0" rIns="0" bIns="0" numCol="1" spcCol="228600">
            <a:normAutofit/>
          </a:bodyPr>
          <a:lstStyle>
            <a:lvl1pPr marL="342900" indent="-3429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►"/>
              <a:defRPr sz="1800">
                <a:solidFill>
                  <a:schemeClr val="tx2"/>
                </a:solidFill>
              </a:defRPr>
            </a:lvl1pPr>
            <a:lvl2pPr marL="7429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4pPr>
            <a:lvl5pPr marL="21145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609600" y="5972659"/>
            <a:ext cx="2438400" cy="577323"/>
          </a:xfrm>
        </p:spPr>
        <p:txBody>
          <a:bodyPr lIns="0" tIns="0" rIns="0" bIns="0" anchor="b" anchorCtr="0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B4AD78FF-3FEA-9F41-B95D-B6684AD2CE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143000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1396" y="5980835"/>
            <a:ext cx="2349207" cy="6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8"/>
          <a:stretch/>
        </p:blipFill>
        <p:spPr>
          <a:xfrm>
            <a:off x="1219200" y="6062472"/>
            <a:ext cx="768096" cy="487509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19200" y="2286000"/>
            <a:ext cx="10058400" cy="3429000"/>
          </a:xfrm>
        </p:spPr>
        <p:txBody>
          <a:bodyPr lIns="0" tIns="0" rIns="0" bIns="0" numCol="1" spcCol="228600">
            <a:normAutofit/>
          </a:bodyPr>
          <a:lstStyle>
            <a:lvl1pPr marL="342900" indent="-3429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►"/>
              <a:defRPr sz="1800">
                <a:solidFill>
                  <a:schemeClr val="tx2"/>
                </a:solidFill>
              </a:defRPr>
            </a:lvl1pPr>
            <a:lvl2pPr marL="7429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4pPr>
            <a:lvl5pPr marL="21145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609600" y="5972659"/>
            <a:ext cx="2438400" cy="577323"/>
          </a:xfrm>
        </p:spPr>
        <p:txBody>
          <a:bodyPr lIns="0" tIns="0" rIns="0" bIns="0" anchor="b" anchorCtr="0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B4AD78FF-3FEA-9F41-B95D-B6684AD2CE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143000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03491" y="6053601"/>
            <a:ext cx="2366049" cy="68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34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8"/>
          <a:stretch/>
        </p:blipFill>
        <p:spPr>
          <a:xfrm>
            <a:off x="1219200" y="6062472"/>
            <a:ext cx="768096" cy="487509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19200" y="2286000"/>
            <a:ext cx="10058400" cy="3429000"/>
          </a:xfrm>
        </p:spPr>
        <p:txBody>
          <a:bodyPr lIns="0" tIns="0" rIns="0" bIns="0" numCol="1" spcCol="228600">
            <a:normAutofit/>
          </a:bodyPr>
          <a:lstStyle>
            <a:lvl1pPr marL="342900" indent="-3429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►"/>
              <a:defRPr sz="1800">
                <a:solidFill>
                  <a:schemeClr val="tx2"/>
                </a:solidFill>
              </a:defRPr>
            </a:lvl1pPr>
            <a:lvl2pPr marL="7429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4pPr>
            <a:lvl5pPr marL="21145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609600" y="5972659"/>
            <a:ext cx="2438400" cy="577323"/>
          </a:xfrm>
        </p:spPr>
        <p:txBody>
          <a:bodyPr lIns="0" tIns="0" rIns="0" bIns="0" anchor="b" anchorCtr="0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B4AD78FF-3FEA-9F41-B95D-B6684AD2CE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143000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3796" y="5926245"/>
            <a:ext cx="2349207" cy="6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8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8"/>
          <a:stretch/>
        </p:blipFill>
        <p:spPr>
          <a:xfrm>
            <a:off x="1219200" y="6062472"/>
            <a:ext cx="768096" cy="487509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19200" y="2286000"/>
            <a:ext cx="10058400" cy="3429000"/>
          </a:xfrm>
        </p:spPr>
        <p:txBody>
          <a:bodyPr lIns="0" tIns="0" rIns="0" bIns="0" numCol="1" spcCol="228600">
            <a:normAutofit/>
          </a:bodyPr>
          <a:lstStyle>
            <a:lvl1pPr marL="342900" indent="-3429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►"/>
              <a:defRPr sz="1800">
                <a:solidFill>
                  <a:schemeClr val="tx2"/>
                </a:solidFill>
              </a:defRPr>
            </a:lvl1pPr>
            <a:lvl2pPr marL="7429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4pPr>
            <a:lvl5pPr marL="21145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609600" y="5972659"/>
            <a:ext cx="2438400" cy="577323"/>
          </a:xfrm>
        </p:spPr>
        <p:txBody>
          <a:bodyPr lIns="0" tIns="0" rIns="0" bIns="0" anchor="b" anchorCtr="0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B4AD78FF-3FEA-9F41-B95D-B6684AD2CE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143000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0345" y="5972659"/>
            <a:ext cx="2349207" cy="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79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8"/>
          <a:stretch/>
        </p:blipFill>
        <p:spPr>
          <a:xfrm>
            <a:off x="1219200" y="6062472"/>
            <a:ext cx="768096" cy="487509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19200" y="2286000"/>
            <a:ext cx="10058400" cy="3429000"/>
          </a:xfrm>
        </p:spPr>
        <p:txBody>
          <a:bodyPr lIns="0" tIns="0" rIns="0" bIns="0" numCol="1" spcCol="228600">
            <a:normAutofit/>
          </a:bodyPr>
          <a:lstStyle>
            <a:lvl1pPr marL="342900" indent="-3429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►"/>
              <a:defRPr sz="1800">
                <a:solidFill>
                  <a:schemeClr val="tx2"/>
                </a:solidFill>
              </a:defRPr>
            </a:lvl1pPr>
            <a:lvl2pPr marL="7429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4pPr>
            <a:lvl5pPr marL="21145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609600" y="5972659"/>
            <a:ext cx="2438400" cy="577323"/>
          </a:xfrm>
        </p:spPr>
        <p:txBody>
          <a:bodyPr lIns="0" tIns="0" rIns="0" bIns="0" anchor="b" anchorCtr="0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B4AD78FF-3FEA-9F41-B95D-B6684AD2CE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143000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0345" y="5972659"/>
            <a:ext cx="2349207" cy="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74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8"/>
          <a:stretch/>
        </p:blipFill>
        <p:spPr>
          <a:xfrm>
            <a:off x="1219200" y="6062472"/>
            <a:ext cx="768096" cy="487509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19200" y="2286000"/>
            <a:ext cx="10058400" cy="3429000"/>
          </a:xfrm>
        </p:spPr>
        <p:txBody>
          <a:bodyPr lIns="0" tIns="0" rIns="0" bIns="0" numCol="1" spcCol="228600">
            <a:normAutofit/>
          </a:bodyPr>
          <a:lstStyle>
            <a:lvl1pPr marL="342900" indent="-3429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►"/>
              <a:defRPr sz="1800">
                <a:solidFill>
                  <a:schemeClr val="tx2"/>
                </a:solidFill>
              </a:defRPr>
            </a:lvl1pPr>
            <a:lvl2pPr marL="7429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4pPr>
            <a:lvl5pPr marL="21145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609600" y="5972659"/>
            <a:ext cx="2438400" cy="577323"/>
          </a:xfrm>
        </p:spPr>
        <p:txBody>
          <a:bodyPr lIns="0" tIns="0" rIns="0" bIns="0" anchor="b" anchorCtr="0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B4AD78FF-3FEA-9F41-B95D-B6684AD2CE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143000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0345" y="5972659"/>
            <a:ext cx="2349207" cy="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26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8"/>
          <a:stretch/>
        </p:blipFill>
        <p:spPr>
          <a:xfrm>
            <a:off x="1219200" y="6062472"/>
            <a:ext cx="768096" cy="487509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19200" y="2286000"/>
            <a:ext cx="10058400" cy="3429000"/>
          </a:xfrm>
        </p:spPr>
        <p:txBody>
          <a:bodyPr lIns="0" tIns="0" rIns="0" bIns="0" numCol="1" spcCol="228600">
            <a:normAutofit/>
          </a:bodyPr>
          <a:lstStyle>
            <a:lvl1pPr marL="342900" indent="-3429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►"/>
              <a:defRPr sz="1800">
                <a:solidFill>
                  <a:schemeClr val="tx2"/>
                </a:solidFill>
              </a:defRPr>
            </a:lvl1pPr>
            <a:lvl2pPr marL="7429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4pPr>
            <a:lvl5pPr marL="21145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609600" y="5972659"/>
            <a:ext cx="2438400" cy="577323"/>
          </a:xfrm>
        </p:spPr>
        <p:txBody>
          <a:bodyPr lIns="0" tIns="0" rIns="0" bIns="0" anchor="b" anchorCtr="0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B4AD78FF-3FEA-9F41-B95D-B6684AD2CE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143000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0345" y="5972659"/>
            <a:ext cx="2349207" cy="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D9F4-BC08-472E-897D-17D7DA75327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5F1-B297-41AF-B3F7-31D20468B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53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8"/>
          <a:stretch/>
        </p:blipFill>
        <p:spPr>
          <a:xfrm>
            <a:off x="1219200" y="6062472"/>
            <a:ext cx="768096" cy="487509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19200" y="2286000"/>
            <a:ext cx="10058400" cy="3429000"/>
          </a:xfrm>
        </p:spPr>
        <p:txBody>
          <a:bodyPr lIns="0" tIns="0" rIns="0" bIns="0" numCol="1" spcCol="228600">
            <a:normAutofit/>
          </a:bodyPr>
          <a:lstStyle>
            <a:lvl1pPr marL="342900" indent="-3429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►"/>
              <a:defRPr sz="1800">
                <a:solidFill>
                  <a:schemeClr val="tx2"/>
                </a:solidFill>
              </a:defRPr>
            </a:lvl1pPr>
            <a:lvl2pPr marL="7429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4pPr>
            <a:lvl5pPr marL="21145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609600" y="5972659"/>
            <a:ext cx="2438400" cy="577323"/>
          </a:xfrm>
        </p:spPr>
        <p:txBody>
          <a:bodyPr lIns="0" tIns="0" rIns="0" bIns="0" anchor="b" anchorCtr="0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B4AD78FF-3FEA-9F41-B95D-B6684AD2CE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143000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0345" y="5972659"/>
            <a:ext cx="2349207" cy="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5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8"/>
          <a:stretch/>
        </p:blipFill>
        <p:spPr>
          <a:xfrm>
            <a:off x="1219200" y="6062472"/>
            <a:ext cx="768096" cy="487509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19200" y="2286000"/>
            <a:ext cx="10058400" cy="3429000"/>
          </a:xfrm>
        </p:spPr>
        <p:txBody>
          <a:bodyPr lIns="0" tIns="0" rIns="0" bIns="0" numCol="1" spcCol="228600">
            <a:normAutofit/>
          </a:bodyPr>
          <a:lstStyle>
            <a:lvl1pPr marL="342900" indent="-3429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►"/>
              <a:defRPr sz="1800">
                <a:solidFill>
                  <a:schemeClr val="tx2"/>
                </a:solidFill>
              </a:defRPr>
            </a:lvl1pPr>
            <a:lvl2pPr marL="7429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4pPr>
            <a:lvl5pPr marL="21145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609600" y="5972659"/>
            <a:ext cx="2438400" cy="577323"/>
          </a:xfrm>
        </p:spPr>
        <p:txBody>
          <a:bodyPr lIns="0" tIns="0" rIns="0" bIns="0" anchor="b" anchorCtr="0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B4AD78FF-3FEA-9F41-B95D-B6684AD2CE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143000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0345" y="5972659"/>
            <a:ext cx="2349207" cy="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15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8"/>
          <a:stretch/>
        </p:blipFill>
        <p:spPr>
          <a:xfrm>
            <a:off x="1219200" y="6062472"/>
            <a:ext cx="768096" cy="487509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19200" y="2286000"/>
            <a:ext cx="10058400" cy="3429000"/>
          </a:xfrm>
        </p:spPr>
        <p:txBody>
          <a:bodyPr lIns="0" tIns="0" rIns="0" bIns="0" numCol="1" spcCol="228600">
            <a:normAutofit/>
          </a:bodyPr>
          <a:lstStyle>
            <a:lvl1pPr marL="342900" indent="-3429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►"/>
              <a:defRPr sz="1800">
                <a:solidFill>
                  <a:schemeClr val="tx2"/>
                </a:solidFill>
              </a:defRPr>
            </a:lvl1pPr>
            <a:lvl2pPr marL="7429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4pPr>
            <a:lvl5pPr marL="21145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609600" y="5972659"/>
            <a:ext cx="2438400" cy="577323"/>
          </a:xfrm>
        </p:spPr>
        <p:txBody>
          <a:bodyPr lIns="0" tIns="0" rIns="0" bIns="0" anchor="b" anchorCtr="0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B4AD78FF-3FEA-9F41-B95D-B6684AD2CE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143000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0345" y="5972659"/>
            <a:ext cx="2349207" cy="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42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8"/>
          <a:stretch/>
        </p:blipFill>
        <p:spPr>
          <a:xfrm>
            <a:off x="1219200" y="6062472"/>
            <a:ext cx="768096" cy="487509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19200" y="2286000"/>
            <a:ext cx="10058400" cy="3429000"/>
          </a:xfrm>
        </p:spPr>
        <p:txBody>
          <a:bodyPr lIns="0" tIns="0" rIns="0" bIns="0" numCol="1" spcCol="228600">
            <a:normAutofit/>
          </a:bodyPr>
          <a:lstStyle>
            <a:lvl1pPr marL="342900" indent="-3429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►"/>
              <a:defRPr sz="1800">
                <a:solidFill>
                  <a:schemeClr val="tx2"/>
                </a:solidFill>
              </a:defRPr>
            </a:lvl1pPr>
            <a:lvl2pPr marL="7429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4pPr>
            <a:lvl5pPr marL="21145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609600" y="5972659"/>
            <a:ext cx="2438400" cy="577323"/>
          </a:xfrm>
        </p:spPr>
        <p:txBody>
          <a:bodyPr lIns="0" tIns="0" rIns="0" bIns="0" anchor="b" anchorCtr="0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B4AD78FF-3FEA-9F41-B95D-B6684AD2CE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143000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0345" y="5972659"/>
            <a:ext cx="2349207" cy="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37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8"/>
          <a:stretch/>
        </p:blipFill>
        <p:spPr>
          <a:xfrm>
            <a:off x="1219200" y="6062472"/>
            <a:ext cx="768096" cy="487509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19200" y="2286000"/>
            <a:ext cx="10058400" cy="3429000"/>
          </a:xfrm>
        </p:spPr>
        <p:txBody>
          <a:bodyPr lIns="0" tIns="0" rIns="0" bIns="0" numCol="1" spcCol="228600">
            <a:normAutofit/>
          </a:bodyPr>
          <a:lstStyle>
            <a:lvl1pPr marL="342900" indent="-3429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►"/>
              <a:defRPr sz="1800">
                <a:solidFill>
                  <a:schemeClr val="tx2"/>
                </a:solidFill>
              </a:defRPr>
            </a:lvl1pPr>
            <a:lvl2pPr marL="7429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4pPr>
            <a:lvl5pPr marL="21145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609600" y="5972659"/>
            <a:ext cx="2438400" cy="577323"/>
          </a:xfrm>
        </p:spPr>
        <p:txBody>
          <a:bodyPr lIns="0" tIns="0" rIns="0" bIns="0" anchor="b" anchorCtr="0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B4AD78FF-3FEA-9F41-B95D-B6684AD2CE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143000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0345" y="5972659"/>
            <a:ext cx="2349207" cy="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08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8"/>
          <a:stretch/>
        </p:blipFill>
        <p:spPr>
          <a:xfrm>
            <a:off x="1219200" y="6062472"/>
            <a:ext cx="768096" cy="487509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19200" y="2286000"/>
            <a:ext cx="10058400" cy="3429000"/>
          </a:xfrm>
        </p:spPr>
        <p:txBody>
          <a:bodyPr lIns="0" tIns="0" rIns="0" bIns="0" numCol="1" spcCol="228600">
            <a:normAutofit/>
          </a:bodyPr>
          <a:lstStyle>
            <a:lvl1pPr marL="342900" indent="-3429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►"/>
              <a:defRPr sz="1800">
                <a:solidFill>
                  <a:schemeClr val="tx2"/>
                </a:solidFill>
              </a:defRPr>
            </a:lvl1pPr>
            <a:lvl2pPr marL="7429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4pPr>
            <a:lvl5pPr marL="21145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609600" y="5972659"/>
            <a:ext cx="2438400" cy="577323"/>
          </a:xfrm>
        </p:spPr>
        <p:txBody>
          <a:bodyPr lIns="0" tIns="0" rIns="0" bIns="0" anchor="b" anchorCtr="0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B4AD78FF-3FEA-9F41-B95D-B6684AD2CE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143000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0345" y="5972659"/>
            <a:ext cx="2349207" cy="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4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8"/>
          <a:stretch/>
        </p:blipFill>
        <p:spPr>
          <a:xfrm>
            <a:off x="1219200" y="6062472"/>
            <a:ext cx="768096" cy="487509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19200" y="2286000"/>
            <a:ext cx="10058400" cy="3429000"/>
          </a:xfrm>
        </p:spPr>
        <p:txBody>
          <a:bodyPr lIns="0" tIns="0" rIns="0" bIns="0" numCol="1" spcCol="228600">
            <a:normAutofit/>
          </a:bodyPr>
          <a:lstStyle>
            <a:lvl1pPr marL="342900" indent="-3429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►"/>
              <a:defRPr sz="1800">
                <a:solidFill>
                  <a:schemeClr val="tx2"/>
                </a:solidFill>
              </a:defRPr>
            </a:lvl1pPr>
            <a:lvl2pPr marL="7429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4pPr>
            <a:lvl5pPr marL="21145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609600" y="5972659"/>
            <a:ext cx="2438400" cy="577323"/>
          </a:xfrm>
        </p:spPr>
        <p:txBody>
          <a:bodyPr lIns="0" tIns="0" rIns="0" bIns="0" anchor="b" anchorCtr="0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B4AD78FF-3FEA-9F41-B95D-B6684AD2CE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143000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0345" y="5972659"/>
            <a:ext cx="2349207" cy="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55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8"/>
          <a:stretch/>
        </p:blipFill>
        <p:spPr>
          <a:xfrm>
            <a:off x="1219200" y="6062472"/>
            <a:ext cx="768096" cy="487509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19200" y="2286000"/>
            <a:ext cx="10058400" cy="3429000"/>
          </a:xfrm>
        </p:spPr>
        <p:txBody>
          <a:bodyPr lIns="0" tIns="0" rIns="0" bIns="0" numCol="1" spcCol="228600">
            <a:normAutofit/>
          </a:bodyPr>
          <a:lstStyle>
            <a:lvl1pPr marL="342900" indent="-3429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►"/>
              <a:defRPr sz="1800">
                <a:solidFill>
                  <a:schemeClr val="tx2"/>
                </a:solidFill>
              </a:defRPr>
            </a:lvl1pPr>
            <a:lvl2pPr marL="7429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4pPr>
            <a:lvl5pPr marL="21145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609600" y="5972659"/>
            <a:ext cx="2438400" cy="577323"/>
          </a:xfrm>
        </p:spPr>
        <p:txBody>
          <a:bodyPr lIns="0" tIns="0" rIns="0" bIns="0" anchor="b" anchorCtr="0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B4AD78FF-3FEA-9F41-B95D-B6684AD2CE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143000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0345" y="5972659"/>
            <a:ext cx="2349207" cy="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68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8"/>
          <a:stretch/>
        </p:blipFill>
        <p:spPr>
          <a:xfrm>
            <a:off x="1219200" y="6062472"/>
            <a:ext cx="768096" cy="487509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19200" y="2286000"/>
            <a:ext cx="10058400" cy="3429000"/>
          </a:xfrm>
        </p:spPr>
        <p:txBody>
          <a:bodyPr lIns="0" tIns="0" rIns="0" bIns="0" numCol="1" spcCol="228600">
            <a:normAutofit/>
          </a:bodyPr>
          <a:lstStyle>
            <a:lvl1pPr marL="342900" indent="-3429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►"/>
              <a:defRPr sz="1800">
                <a:solidFill>
                  <a:schemeClr val="tx2"/>
                </a:solidFill>
              </a:defRPr>
            </a:lvl1pPr>
            <a:lvl2pPr marL="7429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4pPr>
            <a:lvl5pPr marL="21145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609600" y="5972659"/>
            <a:ext cx="2438400" cy="577323"/>
          </a:xfrm>
        </p:spPr>
        <p:txBody>
          <a:bodyPr lIns="0" tIns="0" rIns="0" bIns="0" anchor="b" anchorCtr="0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B4AD78FF-3FEA-9F41-B95D-B6684AD2CE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143000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84673" y="5953951"/>
            <a:ext cx="2349207" cy="68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3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D9F4-BC08-472E-897D-17D7DA75327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5F1-B297-41AF-B3F7-31D20468B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5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D9F4-BC08-472E-897D-17D7DA75327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5F1-B297-41AF-B3F7-31D20468B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1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D9F4-BC08-472E-897D-17D7DA75327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5F1-B297-41AF-B3F7-31D20468B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D9F4-BC08-472E-897D-17D7DA75327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5F1-B297-41AF-B3F7-31D20468B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5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D9F4-BC08-472E-897D-17D7DA75327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5F1-B297-41AF-B3F7-31D20468B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0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D9F4-BC08-472E-897D-17D7DA75327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5F1-B297-41AF-B3F7-31D20468B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1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D9F4-BC08-472E-897D-17D7DA75327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25F1-B297-41AF-B3F7-31D20468B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2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DD9F4-BC08-472E-897D-17D7DA75327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C25F1-B297-41AF-B3F7-31D20468B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5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70" r:id="rId20"/>
    <p:sldLayoutId id="2147483671" r:id="rId21"/>
    <p:sldLayoutId id="2147483674" r:id="rId22"/>
    <p:sldLayoutId id="2147483675" r:id="rId23"/>
    <p:sldLayoutId id="2147483676" r:id="rId24"/>
    <p:sldLayoutId id="2147483682" r:id="rId25"/>
    <p:sldLayoutId id="2147483683" r:id="rId26"/>
    <p:sldLayoutId id="2147483684" r:id="rId27"/>
    <p:sldLayoutId id="2147483685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egionalethicsnetwork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egionalethics@HHSC.CA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USING ETHICS FRAMEWORK TO UNTANGLE DILEMMAS</a:t>
            </a:r>
            <a:br>
              <a:rPr lang="en-CA" dirty="0" smtClean="0"/>
            </a:br>
            <a:r>
              <a:rPr lang="en-CA" dirty="0" smtClean="0"/>
              <a:t>DURING COVID-19 PANDEMIC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80147"/>
          </a:xfrm>
        </p:spPr>
        <p:txBody>
          <a:bodyPr>
            <a:normAutofit/>
          </a:bodyPr>
          <a:lstStyle/>
          <a:p>
            <a:pPr algn="r"/>
            <a:r>
              <a:rPr lang="en-CA" dirty="0" smtClean="0"/>
              <a:t>Shauna Powers, RN, </a:t>
            </a:r>
            <a:r>
              <a:rPr lang="en-CA" dirty="0" err="1" smtClean="0"/>
              <a:t>BScN</a:t>
            </a:r>
            <a:r>
              <a:rPr lang="en-CA" dirty="0" smtClean="0"/>
              <a:t>, MSc (Public Health Practice) &amp;</a:t>
            </a:r>
          </a:p>
          <a:p>
            <a:pPr algn="r"/>
            <a:r>
              <a:rPr lang="en-CA" dirty="0" smtClean="0"/>
              <a:t>Julija Kelecevic, Regional Ethicist</a:t>
            </a:r>
          </a:p>
          <a:p>
            <a:pPr algn="r"/>
            <a:r>
              <a:rPr lang="en-CA" dirty="0" smtClean="0"/>
              <a:t>Organized by Regional Ethics Network &amp; </a:t>
            </a:r>
          </a:p>
          <a:p>
            <a:pPr algn="r"/>
            <a:r>
              <a:rPr lang="en-CA" dirty="0" smtClean="0"/>
              <a:t>Haldimand War Memorial Hospital</a:t>
            </a:r>
            <a:endParaRPr lang="en-US" dirty="0" smtClean="0"/>
          </a:p>
          <a:p>
            <a:pPr algn="r"/>
            <a:r>
              <a:rPr lang="en-CA" dirty="0" smtClean="0"/>
              <a:t>March 8, 2021 | 12:00 - 1:00 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603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50235" y="1818670"/>
            <a:ext cx="7886700" cy="4153988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 smtClean="0"/>
              <a:t>Robert asked is Mary is dying and MRP confirmed that he would not expect that Mary lives past two days</a:t>
            </a:r>
          </a:p>
          <a:p>
            <a:r>
              <a:rPr lang="en-US" sz="2700" dirty="0" smtClean="0"/>
              <a:t>Although Robert was hopeful that this was just another health crisis that could be managed in hospital, he contacts Mary’s parents to informed them about sad news</a:t>
            </a:r>
          </a:p>
          <a:p>
            <a:r>
              <a:rPr lang="en-US" sz="2700" dirty="0" smtClean="0"/>
              <a:t>He also talks with their children</a:t>
            </a:r>
          </a:p>
          <a:p>
            <a:r>
              <a:rPr lang="en-US" sz="2700" dirty="0" smtClean="0"/>
              <a:t>Everyone wishes to visit Mary in hospital but the current policy limits number of victors to 2</a:t>
            </a:r>
          </a:p>
          <a:p>
            <a:r>
              <a:rPr lang="en-US" sz="2700" dirty="0" smtClean="0"/>
              <a:t>Robert contact the unit manager to accommodate their family visitation and was told this is impossible</a:t>
            </a:r>
          </a:p>
          <a:p>
            <a:r>
              <a:rPr lang="en-US" sz="2700" dirty="0" smtClean="0"/>
              <a:t>Robert finds the contact information for ethics committee and contacts asking if there is anything to be done</a:t>
            </a:r>
            <a:endParaRPr lang="en-US" sz="27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50235" y="80575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00" b="1" dirty="0">
                <a:solidFill>
                  <a:schemeClr val="accent1"/>
                </a:solidFill>
              </a:rPr>
              <a:t>Case Summary (cont’d)</a:t>
            </a:r>
            <a:endParaRPr lang="en-US" sz="33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26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91492" y="2746140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1"/>
                </a:solidFill>
              </a:rPr>
              <a:t>Gut Reactions to the Case?</a:t>
            </a:r>
          </a:p>
        </p:txBody>
      </p:sp>
    </p:spTree>
    <p:extLst>
      <p:ext uri="{BB962C8B-B14F-4D97-AF65-F5344CB8AC3E}">
        <p14:creationId xmlns:p14="http://schemas.microsoft.com/office/powerpoint/2010/main" val="295517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490" y="1296536"/>
            <a:ext cx="6647860" cy="432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9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293513" y="1751606"/>
            <a:ext cx="7543800" cy="3429000"/>
          </a:xfrm>
        </p:spPr>
        <p:txBody>
          <a:bodyPr>
            <a:noAutofit/>
          </a:bodyPr>
          <a:lstStyle/>
          <a:p>
            <a:pPr marL="176213" indent="-176213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Provides a </a:t>
            </a:r>
            <a:r>
              <a:rPr lang="en-US" sz="2400" b="1" dirty="0"/>
              <a:t>rigorous</a:t>
            </a:r>
            <a:r>
              <a:rPr lang="en-US" sz="2400" dirty="0"/>
              <a:t> process</a:t>
            </a:r>
            <a:endParaRPr lang="en-CA" sz="2400" b="1" dirty="0"/>
          </a:p>
          <a:p>
            <a:pPr marL="176213" indent="-176213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Helps</a:t>
            </a:r>
            <a:r>
              <a:rPr lang="en-CA" sz="2400" b="1" dirty="0"/>
              <a:t> </a:t>
            </a:r>
            <a:r>
              <a:rPr lang="en-CA" sz="2400" dirty="0"/>
              <a:t>to</a:t>
            </a:r>
            <a:r>
              <a:rPr lang="en-CA" sz="2400" b="1" dirty="0"/>
              <a:t> pause </a:t>
            </a:r>
            <a:r>
              <a:rPr lang="en-CA" sz="2400" dirty="0"/>
              <a:t>and</a:t>
            </a:r>
            <a:r>
              <a:rPr lang="en-CA" sz="2400" b="1" dirty="0"/>
              <a:t> reflect </a:t>
            </a:r>
            <a:r>
              <a:rPr lang="en-CA" sz="2400" dirty="0"/>
              <a:t>on </a:t>
            </a:r>
          </a:p>
          <a:p>
            <a:pPr marL="1547813" lvl="1" indent="-176213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 smtClean="0"/>
              <a:t>Principles and Values</a:t>
            </a:r>
            <a:endParaRPr lang="en-CA" sz="2400" dirty="0"/>
          </a:p>
          <a:p>
            <a:pPr marL="1547813" lvl="1" indent="-176213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Perspectives</a:t>
            </a:r>
          </a:p>
          <a:p>
            <a:pPr marL="1547813" lvl="1" indent="-176213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Consequences </a:t>
            </a:r>
          </a:p>
          <a:p>
            <a:pPr marL="1547813" lvl="1" indent="-176213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Options</a:t>
            </a:r>
          </a:p>
          <a:p>
            <a:pPr marL="176213" indent="-176213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Inclusive of all stakeholders</a:t>
            </a:r>
            <a:endParaRPr lang="en-CA" sz="2400" dirty="0"/>
          </a:p>
          <a:p>
            <a:pPr marL="176213" indent="-176213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Choice</a:t>
            </a:r>
            <a:r>
              <a:rPr lang="en-CA" sz="2400" b="1" dirty="0"/>
              <a:t> considers all factors </a:t>
            </a:r>
            <a:r>
              <a:rPr lang="en-CA" sz="2400" dirty="0"/>
              <a:t>including </a:t>
            </a:r>
            <a:r>
              <a:rPr lang="en-CA" sz="2400" b="1" dirty="0"/>
              <a:t>harms</a:t>
            </a:r>
            <a:r>
              <a:rPr lang="en-CA" sz="2400" dirty="0"/>
              <a:t> and </a:t>
            </a:r>
            <a:r>
              <a:rPr lang="en-CA" sz="2400" b="1" dirty="0"/>
              <a:t>benefits</a:t>
            </a:r>
            <a:endParaRPr lang="en-US" sz="2400" b="1" dirty="0"/>
          </a:p>
          <a:p>
            <a:pPr marL="214313" indent="-214313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Brings </a:t>
            </a:r>
            <a:r>
              <a:rPr lang="en-US" sz="2400" b="1" dirty="0"/>
              <a:t>consistency</a:t>
            </a:r>
            <a:r>
              <a:rPr lang="en-US" sz="2400" dirty="0"/>
              <a:t> and </a:t>
            </a:r>
            <a:r>
              <a:rPr lang="en-US" sz="2400" b="1" dirty="0"/>
              <a:t>transparency</a:t>
            </a:r>
          </a:p>
          <a:p>
            <a:pPr>
              <a:lnSpc>
                <a:spcPct val="100000"/>
              </a:lnSpc>
            </a:pPr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9800" y="309173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does an Ethics Framework Help?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18601" y="918559"/>
            <a:ext cx="7705725" cy="110799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85750"/>
            <a:r>
              <a:rPr lang="en-US" sz="3600" dirty="0">
                <a:cs typeface="Calibri Light" panose="020F0302020204030204" pitchFamily="34" charset="0"/>
              </a:rPr>
              <a:t>Step 1: </a:t>
            </a:r>
            <a:r>
              <a:rPr lang="en-US" sz="3600" u="sng" dirty="0">
                <a:cs typeface="Calibri Light" panose="020F0302020204030204" pitchFamily="34" charset="0"/>
              </a:rPr>
              <a:t>I</a:t>
            </a:r>
            <a:r>
              <a:rPr lang="en-US" sz="3600" dirty="0">
                <a:cs typeface="Calibri Light" panose="020F0302020204030204" pitchFamily="34" charset="0"/>
              </a:rPr>
              <a:t>dentify </a:t>
            </a:r>
            <a:r>
              <a:rPr lang="en-US" sz="3600" dirty="0" smtClean="0">
                <a:cs typeface="Calibri Light" panose="020F0302020204030204" pitchFamily="34" charset="0"/>
              </a:rPr>
              <a:t>issues and</a:t>
            </a:r>
          </a:p>
          <a:p>
            <a:pPr defTabSz="285750"/>
            <a:r>
              <a:rPr lang="en-US" sz="3600" dirty="0" smtClean="0">
                <a:cs typeface="Calibri Light" panose="020F0302020204030204" pitchFamily="34" charset="0"/>
              </a:rPr>
              <a:t>Best decision-making context</a:t>
            </a:r>
            <a:endParaRPr lang="en-US" sz="3600" dirty="0">
              <a:cs typeface="Calibri Light" panose="020F030202020403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13080" y="2897127"/>
            <a:ext cx="795642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defTabSz="285750"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cs typeface="Calibri Light" panose="020F0302020204030204" pitchFamily="34" charset="0"/>
              </a:rPr>
              <a:t>What are your gut reactions?</a:t>
            </a:r>
          </a:p>
          <a:p>
            <a:pPr marL="342900" indent="-342900" defTabSz="285750"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cs typeface="Calibri Light" panose="020F0302020204030204" pitchFamily="34" charset="0"/>
              </a:rPr>
              <a:t>State the question or dilemma as you currently see it: “Given ____(insert uncertainty or conflict about values), what decisions or actions are ethically justifiable?”</a:t>
            </a:r>
          </a:p>
          <a:p>
            <a:pPr marL="342900" indent="-342900" defTabSz="285750"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cs typeface="Calibri Light" panose="020F0302020204030204" pitchFamily="34" charset="0"/>
              </a:rPr>
              <a:t>Determine timeline and best process for decision-making and key stakeholders.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389" y="334122"/>
            <a:ext cx="10038118" cy="652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1" y="502490"/>
            <a:ext cx="8904233" cy="148958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300" dirty="0">
                <a:solidFill>
                  <a:schemeClr val="tx2"/>
                </a:solidFill>
              </a:rPr>
              <a:t>Question/Dilemma: </a:t>
            </a:r>
            <a:r>
              <a:rPr lang="en-US" sz="2250" dirty="0">
                <a:solidFill>
                  <a:schemeClr val="tx2"/>
                </a:solidFill>
              </a:rPr>
              <a:t>Given that </a:t>
            </a:r>
            <a:r>
              <a:rPr lang="en-US" sz="2250" dirty="0" smtClean="0">
                <a:solidFill>
                  <a:schemeClr val="tx2"/>
                </a:solidFill>
              </a:rPr>
              <a:t>Mary is at the end of her life and the family wishes to visit her, is granting them an exception to visitation policy ethically </a:t>
            </a:r>
            <a:r>
              <a:rPr lang="en-US" sz="2100" dirty="0" smtClean="0">
                <a:solidFill>
                  <a:schemeClr val="tx2"/>
                </a:solidFill>
              </a:rPr>
              <a:t>justifiable/defensible?</a:t>
            </a:r>
            <a:endParaRPr lang="en-US" sz="21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2120865"/>
            <a:ext cx="9309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300" dirty="0">
                <a:solidFill>
                  <a:schemeClr val="tx2"/>
                </a:solidFill>
                <a:latin typeface="+mj-lt"/>
              </a:rPr>
              <a:t>Timeline, best process: </a:t>
            </a:r>
            <a:r>
              <a:rPr lang="en-US" sz="2100" dirty="0">
                <a:solidFill>
                  <a:schemeClr val="tx2"/>
                </a:solidFill>
                <a:latin typeface="+mj-lt"/>
              </a:rPr>
              <a:t>1) Clarify legal/policy guidance on </a:t>
            </a:r>
            <a:r>
              <a:rPr lang="en-US" sz="2100" dirty="0" smtClean="0">
                <a:solidFill>
                  <a:schemeClr val="tx2"/>
                </a:solidFill>
                <a:latin typeface="+mj-lt"/>
              </a:rPr>
              <a:t>visitation policy and current IPAC and other practice standards 2</a:t>
            </a:r>
            <a:r>
              <a:rPr lang="en-US" sz="2100" dirty="0">
                <a:solidFill>
                  <a:schemeClr val="tx2"/>
                </a:solidFill>
                <a:latin typeface="+mj-lt"/>
              </a:rPr>
              <a:t>) Evaluate risks &amp; benefits of </a:t>
            </a:r>
            <a:r>
              <a:rPr lang="en-US" sz="2100" dirty="0" smtClean="0">
                <a:solidFill>
                  <a:schemeClr val="tx2"/>
                </a:solidFill>
                <a:latin typeface="+mj-lt"/>
              </a:rPr>
              <a:t>granting an exception </a:t>
            </a:r>
            <a:r>
              <a:rPr lang="en-US" sz="2100" dirty="0">
                <a:solidFill>
                  <a:schemeClr val="tx2"/>
                </a:solidFill>
                <a:latin typeface="+mj-lt"/>
              </a:rPr>
              <a:t>3) Evaluate options, including alternatives </a:t>
            </a:r>
            <a:r>
              <a:rPr lang="en-US" sz="2100" dirty="0" smtClean="0">
                <a:solidFill>
                  <a:schemeClr val="tx2"/>
                </a:solidFill>
                <a:latin typeface="+mj-lt"/>
              </a:rPr>
              <a:t>to in-person visitation</a:t>
            </a:r>
            <a:endParaRPr lang="en-US" sz="21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1" y="3871026"/>
            <a:ext cx="9766040" cy="12421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chemeClr val="tx2"/>
                </a:solidFill>
              </a:rPr>
              <a:t>Key stakeholders</a:t>
            </a:r>
            <a:r>
              <a:rPr lang="en-US" sz="3300" dirty="0" smtClean="0">
                <a:solidFill>
                  <a:schemeClr val="tx2"/>
                </a:solidFill>
              </a:rPr>
              <a:t>: patient, her family members, team, hospital leadership</a:t>
            </a:r>
            <a:endParaRPr lang="en-US" sz="3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4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9600" y="982952"/>
            <a:ext cx="8123853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defTabSz="285750">
              <a:spcBef>
                <a:spcPct val="25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Clinical issues:</a:t>
            </a:r>
          </a:p>
          <a:p>
            <a:pPr marL="685800" lvl="1" indent="-342900" defTabSz="285750">
              <a:spcBef>
                <a:spcPct val="25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history, diagnosis, prognosis, psychosocial, capability</a:t>
            </a:r>
          </a:p>
          <a:p>
            <a:pPr marL="342900" indent="-342900" defTabSz="285750">
              <a:spcBef>
                <a:spcPct val="25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Patient preferences:</a:t>
            </a:r>
          </a:p>
          <a:p>
            <a:pPr marL="685800" lvl="1" indent="-342900" defTabSz="285750">
              <a:spcBef>
                <a:spcPct val="25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Patient’s long/short term goals</a:t>
            </a:r>
          </a:p>
          <a:p>
            <a:pPr marL="342900" indent="-342900" defTabSz="285750">
              <a:spcBef>
                <a:spcPct val="25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Contextual Features: </a:t>
            </a:r>
          </a:p>
          <a:p>
            <a:pPr marL="685800" lvl="1" indent="-342900" defTabSz="285750">
              <a:spcBef>
                <a:spcPct val="25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Patient’s background – social, cultural, religious</a:t>
            </a:r>
          </a:p>
          <a:p>
            <a:pPr marL="685800" lvl="1" indent="-342900" defTabSz="285750">
              <a:spcBef>
                <a:spcPct val="25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Family’s values</a:t>
            </a:r>
          </a:p>
          <a:p>
            <a:pPr marL="685800" lvl="1" indent="-342900" defTabSz="285750">
              <a:spcBef>
                <a:spcPct val="25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Organizational and legal issues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457" y="334123"/>
            <a:ext cx="4482049" cy="291293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334123"/>
            <a:ext cx="7705725" cy="5539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85750"/>
            <a:r>
              <a:rPr lang="en-US" sz="3600" dirty="0">
                <a:cs typeface="Calibri Light" panose="020F0302020204030204" pitchFamily="34" charset="0"/>
              </a:rPr>
              <a:t>Step </a:t>
            </a:r>
            <a:r>
              <a:rPr lang="en-US" sz="3600" dirty="0" smtClean="0">
                <a:cs typeface="Calibri Light" panose="020F0302020204030204" pitchFamily="34" charset="0"/>
              </a:rPr>
              <a:t>2: Gather Facts</a:t>
            </a:r>
            <a:endParaRPr lang="en-US" sz="3600" dirty="0"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5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body" sz="quarter" idx="12"/>
          </p:nvPr>
        </p:nvSpPr>
        <p:spPr bwMode="auto">
          <a:xfrm>
            <a:off x="1231641" y="1875453"/>
            <a:ext cx="100584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0" rIns="0" bIns="0" numCol="1" spcCol="228600" rtlCol="0">
            <a:spAutoFit/>
          </a:bodyPr>
          <a:lstStyle/>
          <a:p>
            <a:pPr defTabSz="285750">
              <a:spcBef>
                <a:spcPct val="25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What are the realistic options? </a:t>
            </a:r>
          </a:p>
          <a:p>
            <a:pPr marL="685800" lvl="1" indent="-342900" defTabSz="285750">
              <a:spcBef>
                <a:spcPct val="25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look for more than two</a:t>
            </a:r>
          </a:p>
          <a:p>
            <a:pPr marL="685800" lvl="1" indent="-342900" defTabSz="285750">
              <a:spcBef>
                <a:spcPct val="25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all options should be considered seriously before eliminating any</a:t>
            </a:r>
          </a:p>
          <a:p>
            <a:pPr defTabSz="285750">
              <a:spcBef>
                <a:spcPct val="25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What are the likely consequences of each?</a:t>
            </a:r>
          </a:p>
          <a:p>
            <a:pPr defTabSz="285750">
              <a:spcBef>
                <a:spcPct val="25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Do the options align with relevant legislation/policy?</a:t>
            </a:r>
          </a:p>
          <a:p>
            <a:pPr defTabSz="285750">
              <a:spcBef>
                <a:spcPct val="25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Consider equality </a:t>
            </a:r>
            <a:endParaRPr lang="en-US" sz="2400" dirty="0" smtClean="0">
              <a:cs typeface="Arial" panose="020B0604020202020204" pitchFamily="34" charset="0"/>
            </a:endParaRPr>
          </a:p>
          <a:p>
            <a:pPr defTabSz="285750">
              <a:spcBef>
                <a:spcPct val="25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err="1" smtClean="0">
                <a:cs typeface="Arial" panose="020B0604020202020204" pitchFamily="34" charset="0"/>
              </a:rPr>
              <a:t>Whata</a:t>
            </a:r>
            <a:r>
              <a:rPr lang="en-US" sz="2400" dirty="0" smtClean="0">
                <a:cs typeface="Arial" panose="020B0604020202020204" pitchFamily="34" charset="0"/>
              </a:rPr>
              <a:t> re the options in this case – write in chat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839754" y="811735"/>
            <a:ext cx="8154955" cy="553998"/>
          </a:xfr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285750"/>
            <a:r>
              <a:rPr lang="en-US" sz="4000" dirty="0"/>
              <a:t>Step 3: </a:t>
            </a:r>
            <a:r>
              <a:rPr lang="en-US" sz="4000" u="sng" dirty="0" smtClean="0"/>
              <a:t>Identify </a:t>
            </a:r>
            <a:r>
              <a:rPr lang="en-US" sz="4000" dirty="0" smtClean="0"/>
              <a:t>the Options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889" y="145573"/>
            <a:ext cx="3891111" cy="252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99548" y="1039039"/>
            <a:ext cx="8238301" cy="5539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285750"/>
            <a:r>
              <a:rPr lang="en-US" sz="3600" dirty="0"/>
              <a:t>Step </a:t>
            </a:r>
            <a:r>
              <a:rPr lang="en-US" sz="3600" dirty="0" smtClean="0"/>
              <a:t>4: Consider the Principles </a:t>
            </a:r>
            <a:endParaRPr lang="en-US" sz="36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61128" y="2326558"/>
            <a:ext cx="7658751" cy="27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84572" indent="-342900" defTabSz="285750">
              <a:spcBef>
                <a:spcPct val="25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What principles, duties and values are relevant to the case?</a:t>
            </a:r>
          </a:p>
          <a:p>
            <a:pPr marL="384572" indent="-342900" defTabSz="285750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What are the relevant legal requirements, professional standards and policies?</a:t>
            </a:r>
          </a:p>
          <a:p>
            <a:pPr marL="384572" indent="-342900" defTabSz="285750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384572" indent="-342900" defTabSz="285750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Are key values, duties, principles or standards in conflict? </a:t>
            </a:r>
          </a:p>
          <a:p>
            <a:pPr marL="384572" indent="-342900" defTabSz="285750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384572" indent="-342900" defTabSz="285750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Can compromise be achieved?</a:t>
            </a:r>
            <a:endParaRPr lang="en-US" sz="24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889" y="145573"/>
            <a:ext cx="3891111" cy="252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28800" y="991362"/>
            <a:ext cx="7090287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285750"/>
            <a:r>
              <a:rPr lang="en-US" sz="4000" dirty="0" smtClean="0"/>
              <a:t>Step 5: Weight the Options</a:t>
            </a:r>
            <a:endParaRPr lang="en-US" sz="40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83853" y="2413780"/>
            <a:ext cx="7727324" cy="132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defTabSz="285750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Identify </a:t>
            </a: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pros and cons of each options</a:t>
            </a:r>
          </a:p>
          <a:p>
            <a:pPr marL="342900" indent="-342900" defTabSz="285750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342900" indent="-342900" defTabSz="285750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Does a single option pop as the most plausible?</a:t>
            </a:r>
          </a:p>
          <a:p>
            <a:pPr marL="342900" indent="-342900" defTabSz="285750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889" y="342478"/>
            <a:ext cx="3891111" cy="252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307771" y="1585704"/>
            <a:ext cx="7543800" cy="4035381"/>
          </a:xfrm>
        </p:spPr>
        <p:txBody>
          <a:bodyPr>
            <a:normAutofit/>
          </a:bodyPr>
          <a:lstStyle/>
          <a:p>
            <a:r>
              <a:rPr lang="en-US" dirty="0"/>
              <a:t>Everyone will be muted except the host and moderator</a:t>
            </a:r>
          </a:p>
          <a:p>
            <a:r>
              <a:rPr lang="en-US" dirty="0"/>
              <a:t>Ask questions through the Zoom </a:t>
            </a:r>
            <a:r>
              <a:rPr lang="en-US" dirty="0" smtClean="0"/>
              <a:t>chat box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webinars will be recorded and posted on </a:t>
            </a:r>
            <a:r>
              <a:rPr lang="en-US" dirty="0" smtClean="0">
                <a:hlinkClick r:id="rId3"/>
              </a:rPr>
              <a:t>Regional Ethics Network</a:t>
            </a:r>
            <a:r>
              <a:rPr lang="en-US" dirty="0" smtClean="0"/>
              <a:t> website </a:t>
            </a:r>
          </a:p>
          <a:p>
            <a:r>
              <a:rPr lang="en-US" dirty="0" smtClean="0"/>
              <a:t>Evaluation to follow</a:t>
            </a:r>
          </a:p>
          <a:p>
            <a:r>
              <a:rPr lang="en-US" dirty="0" smtClean="0"/>
              <a:t>Next month’s speaker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Webinar Housekeeping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3458255" y="3036387"/>
            <a:ext cx="2621417" cy="776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18215" y="2947511"/>
            <a:ext cx="930729" cy="96561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5"/>
          <a:srcRect l="5154" t="15191" r="26950" b="25636"/>
          <a:stretch/>
        </p:blipFill>
        <p:spPr bwMode="auto">
          <a:xfrm>
            <a:off x="6266861" y="2802781"/>
            <a:ext cx="2366463" cy="1110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62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581799"/>
            <a:ext cx="7090287" cy="123110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85750"/>
            <a:r>
              <a:rPr lang="en-US" sz="4000" dirty="0" smtClean="0"/>
              <a:t>Step 6: Justify and Evaluate the Decisions</a:t>
            </a:r>
            <a:endParaRPr lang="en-US" sz="40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89534" y="2413780"/>
            <a:ext cx="7727324" cy="265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defTabSz="285750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Identify how best to implement, communicate and document the decision.</a:t>
            </a:r>
          </a:p>
          <a:p>
            <a:pPr marL="342900" indent="-342900" defTabSz="285750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342900" indent="-342900" defTabSz="285750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Reflect on the decision and the process. What lessons could be learned for future cases? </a:t>
            </a:r>
          </a:p>
          <a:p>
            <a:pPr marL="342900" indent="-342900" defTabSz="285750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342900" indent="-342900" defTabSz="285750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Does this situation point to a systems or organizational cultural problem (e.g. policy gap)?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889" y="145573"/>
            <a:ext cx="3891111" cy="252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3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219200" y="1828801"/>
            <a:ext cx="10058400" cy="416145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Testing</a:t>
            </a:r>
          </a:p>
          <a:p>
            <a:r>
              <a:rPr lang="en-US" sz="2200" dirty="0" smtClean="0"/>
              <a:t>HR deployment</a:t>
            </a:r>
          </a:p>
          <a:p>
            <a:r>
              <a:rPr lang="en-US" sz="2200" dirty="0" smtClean="0"/>
              <a:t>Lock-in and the impact on mental health</a:t>
            </a:r>
          </a:p>
          <a:p>
            <a:r>
              <a:rPr lang="en-US" sz="2200" dirty="0" smtClean="0"/>
              <a:t>Balancing professional and personal obligations</a:t>
            </a:r>
          </a:p>
          <a:p>
            <a:r>
              <a:rPr lang="en-US" sz="2200" dirty="0" smtClean="0"/>
              <a:t>Working at risk, living at risk </a:t>
            </a:r>
          </a:p>
          <a:p>
            <a:r>
              <a:rPr lang="en-US" sz="2200" dirty="0" smtClean="0"/>
              <a:t>Vaccination distribution</a:t>
            </a:r>
          </a:p>
          <a:p>
            <a:r>
              <a:rPr lang="en-US" sz="2200" dirty="0" smtClean="0"/>
              <a:t>Resilience </a:t>
            </a:r>
          </a:p>
          <a:p>
            <a:endParaRPr lang="en-US" b="1" dirty="0"/>
          </a:p>
          <a:p>
            <a:pPr algn="ctr"/>
            <a:r>
              <a:rPr lang="en-US" b="1" dirty="0" smtClean="0"/>
              <a:t>WHAT IS THE ETHICAL CHALLENGE YOU FACED?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challenges related to COVID-19 pandemic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94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438400" y="2668381"/>
            <a:ext cx="7543800" cy="3429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endParaRPr lang="en-US" sz="3200" dirty="0"/>
          </a:p>
          <a:p>
            <a:r>
              <a:rPr lang="en-US" dirty="0"/>
              <a:t>Use “Raise Hand” feature, </a:t>
            </a:r>
            <a:r>
              <a:rPr lang="en-US" i="1" dirty="0"/>
              <a:t>or</a:t>
            </a:r>
            <a:r>
              <a:rPr lang="en-US" dirty="0"/>
              <a:t> type </a:t>
            </a:r>
            <a:r>
              <a:rPr lang="en-US" dirty="0" smtClean="0"/>
              <a:t>question </a:t>
            </a:r>
            <a:r>
              <a:rPr lang="en-US" dirty="0"/>
              <a:t>in </a:t>
            </a:r>
            <a:r>
              <a:rPr lang="en-US" dirty="0" smtClean="0"/>
              <a:t>chat box</a:t>
            </a:r>
          </a:p>
          <a:p>
            <a:r>
              <a:rPr lang="en-US" dirty="0"/>
              <a:t>If we didn’t get to your question, please forward to: </a:t>
            </a:r>
            <a:r>
              <a:rPr lang="en-US" dirty="0" smtClean="0">
                <a:hlinkClick r:id="rId3"/>
              </a:rPr>
              <a:t>regionalethics@HHSC.CA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060" y="2016087"/>
            <a:ext cx="1858054" cy="14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38" y="4776717"/>
            <a:ext cx="8694121" cy="1744983"/>
          </a:xfrm>
          <a:prstGeom prst="rect">
            <a:avLst/>
          </a:prstGeom>
        </p:spPr>
      </p:pic>
      <p:pic>
        <p:nvPicPr>
          <p:cNvPr id="6" name="Picture 2" descr="We are privileged to provide care on lands that Indigenous peoples have called home for thousands of year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497" y="363640"/>
            <a:ext cx="6172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438400" y="1503341"/>
            <a:ext cx="7543800" cy="40265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438400" y="1503341"/>
            <a:ext cx="77724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514063" y="2304057"/>
            <a:ext cx="7392474" cy="2851061"/>
          </a:xfrm>
          <a:prstGeom prst="rect">
            <a:avLst/>
          </a:prstGeom>
        </p:spPr>
        <p:txBody>
          <a:bodyPr vert="horz" lIns="0" tIns="0" rIns="0" bIns="0" numCol="1" spcCol="22860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SzTx/>
              <a:buFont typeface="Arial" panose="020B0604020202020204" pitchFamily="34" charset="0"/>
              <a:buChar char="►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marR="0" indent="-28575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14550" marR="0" indent="-28575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Identify signs of an ethical issue</a:t>
            </a:r>
          </a:p>
          <a:p>
            <a:pPr marL="4572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Identify the value of an ethics framework in navigating challenging situations</a:t>
            </a:r>
          </a:p>
          <a:p>
            <a:pPr marL="4572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Familiarize with the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HWMH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Ethics Framework</a:t>
            </a:r>
          </a:p>
          <a:p>
            <a:pPr marL="4572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Apply the framework to an ethical case study in the community setting</a:t>
            </a:r>
          </a:p>
        </p:txBody>
      </p:sp>
    </p:spTree>
    <p:extLst>
      <p:ext uri="{BB962C8B-B14F-4D97-AF65-F5344CB8AC3E}">
        <p14:creationId xmlns:p14="http://schemas.microsoft.com/office/powerpoint/2010/main" val="319055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438400" y="1503341"/>
            <a:ext cx="7543800" cy="40265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438400" y="1503341"/>
            <a:ext cx="77724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81200" y="719619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Signs of an Ethical Issue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338983" y="2265339"/>
            <a:ext cx="7514035" cy="3124201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Caught between obligations</a:t>
            </a:r>
          </a:p>
          <a:p>
            <a:r>
              <a:rPr lang="en-US" sz="2800" dirty="0"/>
              <a:t>Conflict between staff, patients, families</a:t>
            </a:r>
          </a:p>
          <a:p>
            <a:r>
              <a:rPr lang="en-US" sz="2800" dirty="0"/>
              <a:t>Risk of harm</a:t>
            </a:r>
          </a:p>
          <a:p>
            <a:r>
              <a:rPr lang="en-US" sz="2800" dirty="0"/>
              <a:t>No guidance in law/policy</a:t>
            </a:r>
          </a:p>
          <a:p>
            <a:r>
              <a:rPr lang="en-US" sz="2800" dirty="0"/>
              <a:t>Moral distress, “yuck factor”</a:t>
            </a:r>
          </a:p>
        </p:txBody>
      </p:sp>
    </p:spTree>
    <p:extLst>
      <p:ext uri="{BB962C8B-B14F-4D97-AF65-F5344CB8AC3E}">
        <p14:creationId xmlns:p14="http://schemas.microsoft.com/office/powerpoint/2010/main" val="18310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0" y="1038262"/>
            <a:ext cx="6107084" cy="238760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dirty="0"/>
              <a:t>Case: </a:t>
            </a:r>
            <a:r>
              <a:rPr lang="en-CA" dirty="0" smtClean="0"/>
              <a:t>Visitation Policy during COVID-19 pandemic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07204" y="3056531"/>
            <a:ext cx="5988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case </a:t>
            </a:r>
            <a:r>
              <a:rPr lang="en-US" dirty="0" smtClean="0"/>
              <a:t>represents a composite cases  number of situation throughout the COVID-19 pandemic. This case is not about a single identifiable patients, rather is has been created to be used as an illustrative case for the purpose of the presentation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6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596312"/>
              </p:ext>
            </p:extLst>
          </p:nvPr>
        </p:nvGraphicFramePr>
        <p:xfrm>
          <a:off x="2895601" y="2300908"/>
          <a:ext cx="6394461" cy="2819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1218">
                  <a:extLst>
                    <a:ext uri="{9D8B030D-6E8A-4147-A177-3AD203B41FA5}">
                      <a16:colId xmlns:a16="http://schemas.microsoft.com/office/drawing/2014/main" val="2827774630"/>
                    </a:ext>
                  </a:extLst>
                </a:gridCol>
                <a:gridCol w="3353243">
                  <a:extLst>
                    <a:ext uri="{9D8B030D-6E8A-4147-A177-3AD203B41FA5}">
                      <a16:colId xmlns:a16="http://schemas.microsoft.com/office/drawing/2014/main" val="146842139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effectLst/>
                        </a:rPr>
                        <a:t>Patient’s Full Name: 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effectLst/>
                        </a:rPr>
                        <a:t>Mary</a:t>
                      </a:r>
                      <a:r>
                        <a:rPr lang="en-US" sz="2000" b="0" kern="1200" baseline="0" dirty="0" smtClean="0">
                          <a:effectLst/>
                        </a:rPr>
                        <a:t> Lee</a:t>
                      </a:r>
                      <a:endParaRPr lang="en-US" sz="2000" b="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100877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effectLst/>
                        </a:rPr>
                        <a:t>Patient’s Age: </a:t>
                      </a:r>
                      <a:endParaRPr lang="en-US" sz="2000" b="1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effectLst/>
                        </a:rPr>
                        <a:t>52</a:t>
                      </a:r>
                      <a:endParaRPr lang="en-US" sz="2000" b="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210202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Patient Capable?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Yes, for the most part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78801695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effectLst/>
                        </a:rPr>
                        <a:t>Requester’s Full Name:  	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effectLst/>
                        </a:rPr>
                        <a:t>Robert</a:t>
                      </a:r>
                      <a:r>
                        <a:rPr lang="en-US" sz="2000" b="0" kern="1200" baseline="0" dirty="0" smtClean="0">
                          <a:effectLst/>
                        </a:rPr>
                        <a:t> Lee</a:t>
                      </a:r>
                      <a:endParaRPr lang="en-US" sz="2000" b="0" kern="1200" dirty="0" smtClean="0">
                        <a:effectLst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79294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effectLst/>
                        </a:rPr>
                        <a:t>Requester Role: 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effectLst/>
                        </a:rPr>
                        <a:t>Husband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6275524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effectLst/>
                        </a:rPr>
                        <a:t>Location/Program: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Medical Unit</a:t>
                      </a:r>
                      <a:endParaRPr lang="en-US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98591717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49480" y="686592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Requester and Patient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8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24639" y="664067"/>
            <a:ext cx="8401856" cy="99417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Case Summary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24640" y="1877182"/>
            <a:ext cx="8055469" cy="36669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 smtClean="0"/>
              <a:t>Mary is  52 </a:t>
            </a:r>
            <a:r>
              <a:rPr lang="en-US" sz="2700" dirty="0"/>
              <a:t>years old and lives at </a:t>
            </a:r>
            <a:r>
              <a:rPr lang="en-US" sz="2700" dirty="0" smtClean="0"/>
              <a:t>home with her husband Robert and three children – twins Anne and Mark age 23 and daughter Emily age 18</a:t>
            </a:r>
          </a:p>
          <a:p>
            <a:r>
              <a:rPr lang="en-US" sz="2700" dirty="0" smtClean="0"/>
              <a:t>Mary’s parents, Johnathan and Emmaline live in the same community and they are a close knot family</a:t>
            </a:r>
          </a:p>
          <a:p>
            <a:r>
              <a:rPr lang="en-US" sz="2700" dirty="0" smtClean="0"/>
              <a:t>Mary is a high school teacher where she  teaches science </a:t>
            </a:r>
          </a:p>
          <a:p>
            <a:r>
              <a:rPr lang="en-US" sz="2700" dirty="0" smtClean="0"/>
              <a:t>Mary was diagnosed with stage IV breast cancer just 6 months ago</a:t>
            </a:r>
          </a:p>
        </p:txBody>
      </p:sp>
    </p:spTree>
    <p:extLst>
      <p:ext uri="{BB962C8B-B14F-4D97-AF65-F5344CB8AC3E}">
        <p14:creationId xmlns:p14="http://schemas.microsoft.com/office/powerpoint/2010/main" val="267713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50235" y="1818670"/>
            <a:ext cx="7886700" cy="41539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Mary had undergone all proposed therapies by the oncologist, but together </a:t>
            </a:r>
            <a:r>
              <a:rPr lang="en-US" sz="2700" dirty="0" smtClean="0"/>
              <a:t>they agreed </a:t>
            </a:r>
            <a:r>
              <a:rPr lang="en-US" sz="2700" dirty="0"/>
              <a:t>to create symptom </a:t>
            </a:r>
            <a:r>
              <a:rPr lang="en-US" sz="2700" dirty="0" smtClean="0"/>
              <a:t>management palliative </a:t>
            </a:r>
            <a:r>
              <a:rPr lang="en-US" sz="2700" dirty="0"/>
              <a:t>care </a:t>
            </a:r>
            <a:r>
              <a:rPr lang="en-US" sz="2700" dirty="0" smtClean="0"/>
              <a:t>plan</a:t>
            </a:r>
          </a:p>
          <a:p>
            <a:r>
              <a:rPr lang="en-US" sz="2700" dirty="0" smtClean="0"/>
              <a:t>4 days ago, Mary was admitted to the local hospital because she suffered from shortness of breath, and Mary complained of increased pain</a:t>
            </a:r>
          </a:p>
          <a:p>
            <a:r>
              <a:rPr lang="en-US" sz="2700" dirty="0" smtClean="0"/>
              <a:t>Upon the examination, the MRP has a virtual conversation with Robert, Mary’s husband, informing him that Mary’s prognosis is pretty grim  </a:t>
            </a:r>
            <a:endParaRPr lang="en-US" sz="27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50235" y="80575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00" b="1" dirty="0">
                <a:solidFill>
                  <a:schemeClr val="accent1"/>
                </a:solidFill>
              </a:rPr>
              <a:t>Case Summary (cont’d)</a:t>
            </a:r>
            <a:endParaRPr lang="en-US" sz="33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63431A7BB7D447B5D603B9AD1AA20E" ma:contentTypeVersion="1" ma:contentTypeDescription="Create a new document." ma:contentTypeScope="" ma:versionID="9e1217f258986fd24427e85bf93db0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c587d68ff6cce04b77e383d9a668c6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333B4D-ADE2-4AB6-8F3C-7B22CCE28E00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BB9A4A5-AFD3-4259-A881-46FE3BC5A8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6E8D855-4A5F-4418-9BE8-CF833072CE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1005</Words>
  <Application>Microsoft Office PowerPoint</Application>
  <PresentationFormat>Widescreen</PresentationFormat>
  <Paragraphs>156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Wingdings</vt:lpstr>
      <vt:lpstr>Office Theme</vt:lpstr>
      <vt:lpstr>USING ETHICS FRAMEWORK TO UNTANGLE DILEMMAS DURING COVID-19 PANDEMIC</vt:lpstr>
      <vt:lpstr>Webinar Housekeeping</vt:lpstr>
      <vt:lpstr>PowerPoint Presentation</vt:lpstr>
      <vt:lpstr>Objectives</vt:lpstr>
      <vt:lpstr>PowerPoint Presentation</vt:lpstr>
      <vt:lpstr>PowerPoint Presentation</vt:lpstr>
      <vt:lpstr>Requester and Patient Details</vt:lpstr>
      <vt:lpstr>Case Summary</vt:lpstr>
      <vt:lpstr>PowerPoint Presentation</vt:lpstr>
      <vt:lpstr>PowerPoint Presentation</vt:lpstr>
      <vt:lpstr>PowerPoint Presentation</vt:lpstr>
      <vt:lpstr>PowerPoint Presentation</vt:lpstr>
      <vt:lpstr>How does an Ethics Framework Help?</vt:lpstr>
      <vt:lpstr>PowerPoint Presentation</vt:lpstr>
      <vt:lpstr>PowerPoint Presentation</vt:lpstr>
      <vt:lpstr>PowerPoint Presentation</vt:lpstr>
      <vt:lpstr>Step 3: Identify the Options</vt:lpstr>
      <vt:lpstr>PowerPoint Presentation</vt:lpstr>
      <vt:lpstr>PowerPoint Presentation</vt:lpstr>
      <vt:lpstr>PowerPoint Presentation</vt:lpstr>
      <vt:lpstr>Other challenges related to COVID-19 pandemic</vt:lpstr>
      <vt:lpstr>PowerPoint Presentation</vt:lpstr>
    </vt:vector>
  </TitlesOfParts>
  <Company>HHSC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Kelecevic Julija</dc:creator>
  <cp:lastModifiedBy>Pantitis Sue</cp:lastModifiedBy>
  <cp:revision>10</cp:revision>
  <dcterms:created xsi:type="dcterms:W3CDTF">2021-03-07T15:09:05Z</dcterms:created>
  <dcterms:modified xsi:type="dcterms:W3CDTF">2021-03-19T11:57:00Z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0x0101002163431A7BB7D447B5D603B9AD1AA20E</vt:lpwstr>
  </property>
</Properties>
</file>