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24"/>
  </p:notesMasterIdLst>
  <p:handoutMasterIdLst>
    <p:handoutMasterId r:id="rId25"/>
  </p:handoutMasterIdLst>
  <p:sldIdLst>
    <p:sldId id="353" r:id="rId5"/>
    <p:sldId id="350" r:id="rId6"/>
    <p:sldId id="351" r:id="rId7"/>
    <p:sldId id="339" r:id="rId8"/>
    <p:sldId id="354" r:id="rId9"/>
    <p:sldId id="356" r:id="rId10"/>
    <p:sldId id="357" r:id="rId11"/>
    <p:sldId id="366" r:id="rId12"/>
    <p:sldId id="358" r:id="rId13"/>
    <p:sldId id="359" r:id="rId14"/>
    <p:sldId id="360" r:id="rId15"/>
    <p:sldId id="365" r:id="rId16"/>
    <p:sldId id="369" r:id="rId17"/>
    <p:sldId id="363" r:id="rId18"/>
    <p:sldId id="364" r:id="rId19"/>
    <p:sldId id="372" r:id="rId20"/>
    <p:sldId id="371" r:id="rId21"/>
    <p:sldId id="367" r:id="rId22"/>
    <p:sldId id="368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illard Ash" initials="CA" lastIdx="2" clrIdx="0">
    <p:extLst>
      <p:ext uri="{19B8F6BF-5375-455C-9EA6-DF929625EA0E}">
        <p15:presenceInfo xmlns:p15="http://schemas.microsoft.com/office/powerpoint/2012/main" userId="Couillard Ash" providerId="None"/>
      </p:ext>
    </p:extLst>
  </p:cmAuthor>
  <p:cmAuthor id="2" name="kelecevicj@HHSC.ca" initials="k" lastIdx="1" clrIdx="1">
    <p:extLst>
      <p:ext uri="{19B8F6BF-5375-455C-9EA6-DF929625EA0E}">
        <p15:presenceInfo xmlns:p15="http://schemas.microsoft.com/office/powerpoint/2012/main" userId="kelecevicj@HHSC.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FF"/>
    <a:srgbClr val="CCCCFF"/>
    <a:srgbClr val="5E8AB4"/>
    <a:srgbClr val="002855"/>
    <a:srgbClr val="C66E4E"/>
    <a:srgbClr val="1F497D"/>
    <a:srgbClr val="B5C8D7"/>
    <a:srgbClr val="D1DDE6"/>
    <a:srgbClr val="00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67941" autoAdjust="0"/>
  </p:normalViewPr>
  <p:slideViewPr>
    <p:cSldViewPr snapToGrid="0" snapToObjects="1">
      <p:cViewPr varScale="1">
        <p:scale>
          <a:sx n="86" d="100"/>
          <a:sy n="86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D0354-7A6D-492F-B03C-4EE231D808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067D37-BF61-40D7-A149-F374F65C9137}">
      <dgm:prSet/>
      <dgm:spPr/>
      <dgm:t>
        <a:bodyPr/>
        <a:lstStyle/>
        <a:p>
          <a:r>
            <a:rPr lang="en-US" dirty="0"/>
            <a:t>Pause to reflect on personal and professional values re: </a:t>
          </a:r>
          <a:r>
            <a:rPr lang="en-US" dirty="0" err="1"/>
            <a:t>MAiD</a:t>
          </a:r>
          <a:r>
            <a:rPr lang="en-US" dirty="0"/>
            <a:t>  </a:t>
          </a:r>
          <a:r>
            <a:rPr lang="en-US" dirty="0" smtClean="0"/>
            <a:t>and how to respond to client inquiries</a:t>
          </a:r>
          <a:endParaRPr lang="en-US" dirty="0"/>
        </a:p>
      </dgm:t>
    </dgm:pt>
    <dgm:pt modelId="{8BA82118-4778-4698-93A5-F137ADB91A08}" type="parTrans" cxnId="{66CC8A62-4C5C-461E-A082-FDD0216CF473}">
      <dgm:prSet/>
      <dgm:spPr/>
      <dgm:t>
        <a:bodyPr/>
        <a:lstStyle/>
        <a:p>
          <a:endParaRPr lang="en-US"/>
        </a:p>
      </dgm:t>
    </dgm:pt>
    <dgm:pt modelId="{954BAB71-AA1B-4E41-A7A3-3A1BDDCC9A9E}" type="sibTrans" cxnId="{66CC8A62-4C5C-461E-A082-FDD0216CF473}">
      <dgm:prSet/>
      <dgm:spPr/>
      <dgm:t>
        <a:bodyPr/>
        <a:lstStyle/>
        <a:p>
          <a:endParaRPr lang="en-US"/>
        </a:p>
      </dgm:t>
    </dgm:pt>
    <dgm:pt modelId="{749CDC6F-410F-4A33-9EBB-E12D24B171AC}">
      <dgm:prSet/>
      <dgm:spPr/>
      <dgm:t>
        <a:bodyPr/>
        <a:lstStyle/>
        <a:p>
          <a:r>
            <a:rPr lang="en-US" dirty="0"/>
            <a:t>Overview of the legal evolution of </a:t>
          </a:r>
          <a:r>
            <a:rPr lang="en-US" dirty="0" err="1"/>
            <a:t>MAiD</a:t>
          </a:r>
          <a:r>
            <a:rPr lang="en-US" dirty="0"/>
            <a:t> in Canada (2016-2021) and current law/safeguards</a:t>
          </a:r>
        </a:p>
      </dgm:t>
    </dgm:pt>
    <dgm:pt modelId="{0D928DEB-CB96-4D82-8E31-F9AA242CDDAC}" type="parTrans" cxnId="{D5ED4443-B33C-4C89-A434-A4F869C90A1A}">
      <dgm:prSet/>
      <dgm:spPr/>
      <dgm:t>
        <a:bodyPr/>
        <a:lstStyle/>
        <a:p>
          <a:endParaRPr lang="en-US"/>
        </a:p>
      </dgm:t>
    </dgm:pt>
    <dgm:pt modelId="{B6AD128D-C5F7-41F6-963F-18799279A2E0}" type="sibTrans" cxnId="{D5ED4443-B33C-4C89-A434-A4F869C90A1A}">
      <dgm:prSet/>
      <dgm:spPr/>
      <dgm:t>
        <a:bodyPr/>
        <a:lstStyle/>
        <a:p>
          <a:endParaRPr lang="en-US"/>
        </a:p>
      </dgm:t>
    </dgm:pt>
    <dgm:pt modelId="{868ADB5D-5176-4FE2-A505-08DDB6C11E48}">
      <dgm:prSet/>
      <dgm:spPr/>
      <dgm:t>
        <a:bodyPr/>
        <a:lstStyle/>
        <a:p>
          <a:r>
            <a:rPr lang="en-US" dirty="0" smtClean="0"/>
            <a:t>Understanding the </a:t>
          </a:r>
          <a:r>
            <a:rPr lang="en-US" dirty="0" err="1" smtClean="0"/>
            <a:t>MAiD</a:t>
          </a:r>
          <a:r>
            <a:rPr lang="en-US" dirty="0" smtClean="0"/>
            <a:t> process </a:t>
          </a:r>
          <a:r>
            <a:rPr lang="en-US" dirty="0"/>
            <a:t>and </a:t>
          </a:r>
          <a:r>
            <a:rPr lang="en-US" dirty="0" smtClean="0"/>
            <a:t>how to access to resources for clients</a:t>
          </a:r>
          <a:endParaRPr lang="en-US" dirty="0"/>
        </a:p>
      </dgm:t>
    </dgm:pt>
    <dgm:pt modelId="{62A90568-9E1E-4701-B76D-39B780FCEAE6}" type="parTrans" cxnId="{295A2B59-21B5-4AD7-ABA1-51AE027A3028}">
      <dgm:prSet/>
      <dgm:spPr/>
      <dgm:t>
        <a:bodyPr/>
        <a:lstStyle/>
        <a:p>
          <a:endParaRPr lang="en-US"/>
        </a:p>
      </dgm:t>
    </dgm:pt>
    <dgm:pt modelId="{891A0446-5C81-423C-B015-39359627E7D9}" type="sibTrans" cxnId="{295A2B59-21B5-4AD7-ABA1-51AE027A3028}">
      <dgm:prSet/>
      <dgm:spPr/>
      <dgm:t>
        <a:bodyPr/>
        <a:lstStyle/>
        <a:p>
          <a:endParaRPr lang="en-US"/>
        </a:p>
      </dgm:t>
    </dgm:pt>
    <dgm:pt modelId="{21FB81E7-DCB6-6B40-A982-ED058266B2A5}" type="pres">
      <dgm:prSet presAssocID="{D5BD0354-7A6D-492F-B03C-4EE231D808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73684-99BC-7144-B967-B9F21160B2B9}" type="pres">
      <dgm:prSet presAssocID="{9A067D37-BF61-40D7-A149-F374F65C9137}" presName="parentText" presStyleLbl="node1" presStyleIdx="0" presStyleCnt="3" custScaleY="145740" custLinFactY="88088" custLinFactNeighborX="8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BE566-0059-8B42-BB86-AAD49E606C78}" type="pres">
      <dgm:prSet presAssocID="{954BAB71-AA1B-4E41-A7A3-3A1BDDCC9A9E}" presName="spacer" presStyleCnt="0"/>
      <dgm:spPr/>
    </dgm:pt>
    <dgm:pt modelId="{FEFE1847-FC1C-A148-9808-8A081502109E}" type="pres">
      <dgm:prSet presAssocID="{749CDC6F-410F-4A33-9EBB-E12D24B171AC}" presName="parentText" presStyleLbl="node1" presStyleIdx="1" presStyleCnt="3" custLinFactY="-14683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97F43-6037-134A-8739-2E0514D5D6DF}" type="pres">
      <dgm:prSet presAssocID="{B6AD128D-C5F7-41F6-963F-18799279A2E0}" presName="spacer" presStyleCnt="0"/>
      <dgm:spPr/>
    </dgm:pt>
    <dgm:pt modelId="{5B2580CC-13DE-C046-B182-4CD2F4649072}" type="pres">
      <dgm:prSet presAssocID="{868ADB5D-5176-4FE2-A505-08DDB6C11E48}" presName="parentText" presStyleLbl="node1" presStyleIdx="2" presStyleCnt="3" custScaleY="114927" custLinFactY="-129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D4865-06FB-9C4B-897D-5734C3CD58FE}" type="presOf" srcId="{868ADB5D-5176-4FE2-A505-08DDB6C11E48}" destId="{5B2580CC-13DE-C046-B182-4CD2F4649072}" srcOrd="0" destOrd="0" presId="urn:microsoft.com/office/officeart/2005/8/layout/vList2"/>
    <dgm:cxn modelId="{8C23ACB9-5904-8740-A595-B1A493ADB4B0}" type="presOf" srcId="{749CDC6F-410F-4A33-9EBB-E12D24B171AC}" destId="{FEFE1847-FC1C-A148-9808-8A081502109E}" srcOrd="0" destOrd="0" presId="urn:microsoft.com/office/officeart/2005/8/layout/vList2"/>
    <dgm:cxn modelId="{295A2B59-21B5-4AD7-ABA1-51AE027A3028}" srcId="{D5BD0354-7A6D-492F-B03C-4EE231D80830}" destId="{868ADB5D-5176-4FE2-A505-08DDB6C11E48}" srcOrd="2" destOrd="0" parTransId="{62A90568-9E1E-4701-B76D-39B780FCEAE6}" sibTransId="{891A0446-5C81-423C-B015-39359627E7D9}"/>
    <dgm:cxn modelId="{061884DE-4058-E94F-A37B-1B919A399305}" type="presOf" srcId="{9A067D37-BF61-40D7-A149-F374F65C9137}" destId="{55473684-99BC-7144-B967-B9F21160B2B9}" srcOrd="0" destOrd="0" presId="urn:microsoft.com/office/officeart/2005/8/layout/vList2"/>
    <dgm:cxn modelId="{6F8779DF-A8C5-D046-B6BF-BE5908D43944}" type="presOf" srcId="{D5BD0354-7A6D-492F-B03C-4EE231D80830}" destId="{21FB81E7-DCB6-6B40-A982-ED058266B2A5}" srcOrd="0" destOrd="0" presId="urn:microsoft.com/office/officeart/2005/8/layout/vList2"/>
    <dgm:cxn modelId="{D5ED4443-B33C-4C89-A434-A4F869C90A1A}" srcId="{D5BD0354-7A6D-492F-B03C-4EE231D80830}" destId="{749CDC6F-410F-4A33-9EBB-E12D24B171AC}" srcOrd="1" destOrd="0" parTransId="{0D928DEB-CB96-4D82-8E31-F9AA242CDDAC}" sibTransId="{B6AD128D-C5F7-41F6-963F-18799279A2E0}"/>
    <dgm:cxn modelId="{66CC8A62-4C5C-461E-A082-FDD0216CF473}" srcId="{D5BD0354-7A6D-492F-B03C-4EE231D80830}" destId="{9A067D37-BF61-40D7-A149-F374F65C9137}" srcOrd="0" destOrd="0" parTransId="{8BA82118-4778-4698-93A5-F137ADB91A08}" sibTransId="{954BAB71-AA1B-4E41-A7A3-3A1BDDCC9A9E}"/>
    <dgm:cxn modelId="{E5CD3E81-9125-B24A-BB04-3D8710D53EDD}" type="presParOf" srcId="{21FB81E7-DCB6-6B40-A982-ED058266B2A5}" destId="{55473684-99BC-7144-B967-B9F21160B2B9}" srcOrd="0" destOrd="0" presId="urn:microsoft.com/office/officeart/2005/8/layout/vList2"/>
    <dgm:cxn modelId="{1FD332E8-187E-8342-9A02-D8F990FAE51E}" type="presParOf" srcId="{21FB81E7-DCB6-6B40-A982-ED058266B2A5}" destId="{9EFBE566-0059-8B42-BB86-AAD49E606C78}" srcOrd="1" destOrd="0" presId="urn:microsoft.com/office/officeart/2005/8/layout/vList2"/>
    <dgm:cxn modelId="{BB51E487-16E9-634B-9B48-087D643C9EDD}" type="presParOf" srcId="{21FB81E7-DCB6-6B40-A982-ED058266B2A5}" destId="{FEFE1847-FC1C-A148-9808-8A081502109E}" srcOrd="2" destOrd="0" presId="urn:microsoft.com/office/officeart/2005/8/layout/vList2"/>
    <dgm:cxn modelId="{6F0EAB3B-2A69-8842-9CE9-D783C6D14C7A}" type="presParOf" srcId="{21FB81E7-DCB6-6B40-A982-ED058266B2A5}" destId="{E4F97F43-6037-134A-8739-2E0514D5D6DF}" srcOrd="3" destOrd="0" presId="urn:microsoft.com/office/officeart/2005/8/layout/vList2"/>
    <dgm:cxn modelId="{C2F3C462-B60B-A341-8D41-DC21FE5A0DB1}" type="presParOf" srcId="{21FB81E7-DCB6-6B40-A982-ED058266B2A5}" destId="{5B2580CC-13DE-C046-B182-4CD2F46490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7D4AB-EF2F-4416-AF05-D18C3596B02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9A20FA-7C6C-4F1B-ADB9-979D6DC07AE7}">
      <dgm:prSet/>
      <dgm:spPr/>
      <dgm:t>
        <a:bodyPr/>
        <a:lstStyle/>
        <a:p>
          <a:r>
            <a:rPr lang="en-US" dirty="0"/>
            <a:t>Clinicians can consider interpreting “reasonably foreseeable” as meaning</a:t>
          </a:r>
          <a:r>
            <a:rPr lang="en-CA" dirty="0"/>
            <a:t> </a:t>
          </a:r>
          <a:r>
            <a:rPr lang="en-US" dirty="0"/>
            <a:t>“reasonably predictable” from the patient’s combination of known medical conditions and</a:t>
          </a:r>
          <a:r>
            <a:rPr lang="en-CA" dirty="0"/>
            <a:t> </a:t>
          </a:r>
          <a:r>
            <a:rPr lang="en-US" dirty="0"/>
            <a:t>potential sequelae, whilst taking other factors including age and frailty into account. </a:t>
          </a:r>
        </a:p>
      </dgm:t>
    </dgm:pt>
    <dgm:pt modelId="{A95960F1-C8A1-4BD8-B01D-9C2F4F70EF68}" type="parTrans" cxnId="{6127DE99-254A-4255-8BE8-11399AAD5154}">
      <dgm:prSet/>
      <dgm:spPr/>
      <dgm:t>
        <a:bodyPr/>
        <a:lstStyle/>
        <a:p>
          <a:endParaRPr lang="en-US"/>
        </a:p>
      </dgm:t>
    </dgm:pt>
    <dgm:pt modelId="{7ABE1A96-9ABA-46C1-A5DB-9B0C0816C54A}" type="sibTrans" cxnId="{6127DE99-254A-4255-8BE8-11399AAD5154}">
      <dgm:prSet/>
      <dgm:spPr/>
      <dgm:t>
        <a:bodyPr/>
        <a:lstStyle/>
        <a:p>
          <a:endParaRPr lang="en-US"/>
        </a:p>
      </dgm:t>
    </dgm:pt>
    <dgm:pt modelId="{E59D1684-4A72-4741-83A7-CDC3AC7BBCA9}">
      <dgm:prSet/>
      <dgm:spPr/>
      <dgm:t>
        <a:bodyPr/>
        <a:lstStyle/>
        <a:p>
          <a:r>
            <a:rPr lang="en-US" dirty="0"/>
            <a:t>Clinicians should not employ or support rigid timeframes in their assessments of eligibility for </a:t>
          </a:r>
          <a:r>
            <a:rPr lang="en-US" dirty="0" err="1"/>
            <a:t>MAiD</a:t>
          </a:r>
          <a:r>
            <a:rPr lang="en-US" dirty="0"/>
            <a:t>. The law has no requirement for a prognosis having been made as to the length of time the patient has remaining. </a:t>
          </a:r>
          <a:r>
            <a:rPr lang="en-US" dirty="0" smtClean="0"/>
            <a:t>(CAMAP Practice Guide)</a:t>
          </a:r>
          <a:endParaRPr lang="en-US" dirty="0"/>
        </a:p>
      </dgm:t>
    </dgm:pt>
    <dgm:pt modelId="{84561D37-2A43-4C07-A6C0-0FB4EB6218EC}" type="parTrans" cxnId="{AAA3FAB0-0010-481A-9039-684F451CE77C}">
      <dgm:prSet/>
      <dgm:spPr/>
      <dgm:t>
        <a:bodyPr/>
        <a:lstStyle/>
        <a:p>
          <a:endParaRPr lang="en-US"/>
        </a:p>
      </dgm:t>
    </dgm:pt>
    <dgm:pt modelId="{D42D5B4F-20C9-4272-9923-944E1CF06311}" type="sibTrans" cxnId="{AAA3FAB0-0010-481A-9039-684F451CE77C}">
      <dgm:prSet/>
      <dgm:spPr/>
      <dgm:t>
        <a:bodyPr/>
        <a:lstStyle/>
        <a:p>
          <a:endParaRPr lang="en-US"/>
        </a:p>
      </dgm:t>
    </dgm:pt>
    <dgm:pt modelId="{53D0EDDE-2E10-4363-A4AF-E6629D3B2E38}">
      <dgm:prSet/>
      <dgm:spPr/>
      <dgm:t>
        <a:bodyPr/>
        <a:lstStyle/>
        <a:p>
          <a:r>
            <a:rPr lang="en-US" dirty="0"/>
            <a:t>Ex. of RFND: Alzheimer’s with prognosis 10y (Mary Wilson, CPSBC), Spinal Stenosis (A.B,  Carter), Frail elderly (as per Clinical Frailty Scale)</a:t>
          </a:r>
        </a:p>
      </dgm:t>
    </dgm:pt>
    <dgm:pt modelId="{215B4EAC-32BA-4D99-BC81-756D3F8CC81C}" type="parTrans" cxnId="{369B761C-523E-4956-BD34-D8F855151508}">
      <dgm:prSet/>
      <dgm:spPr/>
      <dgm:t>
        <a:bodyPr/>
        <a:lstStyle/>
        <a:p>
          <a:endParaRPr lang="en-US"/>
        </a:p>
      </dgm:t>
    </dgm:pt>
    <dgm:pt modelId="{79942E35-D721-46BF-BEDF-B21FD13CEF62}" type="sibTrans" cxnId="{369B761C-523E-4956-BD34-D8F855151508}">
      <dgm:prSet/>
      <dgm:spPr/>
      <dgm:t>
        <a:bodyPr/>
        <a:lstStyle/>
        <a:p>
          <a:endParaRPr lang="en-US"/>
        </a:p>
      </dgm:t>
    </dgm:pt>
    <dgm:pt modelId="{C1948969-D541-9046-ABCE-98D13F079ADA}" type="pres">
      <dgm:prSet presAssocID="{EFF7D4AB-EF2F-4416-AF05-D18C3596B0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E53567-BB84-1F4B-9202-0700D2A22990}" type="pres">
      <dgm:prSet presAssocID="{8A9A20FA-7C6C-4F1B-ADB9-979D6DC07AE7}" presName="parentText" presStyleLbl="node1" presStyleIdx="0" presStyleCnt="3" custScaleY="791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B10C0-3237-3046-BC29-6D305ADD5211}" type="pres">
      <dgm:prSet presAssocID="{7ABE1A96-9ABA-46C1-A5DB-9B0C0816C54A}" presName="spacer" presStyleCnt="0"/>
      <dgm:spPr/>
    </dgm:pt>
    <dgm:pt modelId="{18B26EF7-6894-B54A-A408-376754A2F876}" type="pres">
      <dgm:prSet presAssocID="{E59D1684-4A72-4741-83A7-CDC3AC7BBCA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09CEF-B88C-054D-84C4-797BF2998842}" type="pres">
      <dgm:prSet presAssocID="{D42D5B4F-20C9-4272-9923-944E1CF06311}" presName="spacer" presStyleCnt="0"/>
      <dgm:spPr/>
    </dgm:pt>
    <dgm:pt modelId="{3DD82891-5775-0441-BE46-371E082F259A}" type="pres">
      <dgm:prSet presAssocID="{53D0EDDE-2E10-4363-A4AF-E6629D3B2E38}" presName="parentText" presStyleLbl="node1" presStyleIdx="2" presStyleCnt="3" custAng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EDC13-25B1-F44A-96CB-5F381C77F414}" type="presOf" srcId="{E59D1684-4A72-4741-83A7-CDC3AC7BBCA9}" destId="{18B26EF7-6894-B54A-A408-376754A2F876}" srcOrd="0" destOrd="0" presId="urn:microsoft.com/office/officeart/2005/8/layout/vList2"/>
    <dgm:cxn modelId="{10B0398C-561E-4D43-B9C2-C8A8D590CEA3}" type="presOf" srcId="{EFF7D4AB-EF2F-4416-AF05-D18C3596B02F}" destId="{C1948969-D541-9046-ABCE-98D13F079ADA}" srcOrd="0" destOrd="0" presId="urn:microsoft.com/office/officeart/2005/8/layout/vList2"/>
    <dgm:cxn modelId="{369B761C-523E-4956-BD34-D8F855151508}" srcId="{EFF7D4AB-EF2F-4416-AF05-D18C3596B02F}" destId="{53D0EDDE-2E10-4363-A4AF-E6629D3B2E38}" srcOrd="2" destOrd="0" parTransId="{215B4EAC-32BA-4D99-BC81-756D3F8CC81C}" sibTransId="{79942E35-D721-46BF-BEDF-B21FD13CEF62}"/>
    <dgm:cxn modelId="{56F10CA5-AAA9-324E-8BC2-1989B510713A}" type="presOf" srcId="{53D0EDDE-2E10-4363-A4AF-E6629D3B2E38}" destId="{3DD82891-5775-0441-BE46-371E082F259A}" srcOrd="0" destOrd="0" presId="urn:microsoft.com/office/officeart/2005/8/layout/vList2"/>
    <dgm:cxn modelId="{83C8212A-34B4-4645-BBB4-386B64C81717}" type="presOf" srcId="{8A9A20FA-7C6C-4F1B-ADB9-979D6DC07AE7}" destId="{25E53567-BB84-1F4B-9202-0700D2A22990}" srcOrd="0" destOrd="0" presId="urn:microsoft.com/office/officeart/2005/8/layout/vList2"/>
    <dgm:cxn modelId="{6127DE99-254A-4255-8BE8-11399AAD5154}" srcId="{EFF7D4AB-EF2F-4416-AF05-D18C3596B02F}" destId="{8A9A20FA-7C6C-4F1B-ADB9-979D6DC07AE7}" srcOrd="0" destOrd="0" parTransId="{A95960F1-C8A1-4BD8-B01D-9C2F4F70EF68}" sibTransId="{7ABE1A96-9ABA-46C1-A5DB-9B0C0816C54A}"/>
    <dgm:cxn modelId="{AAA3FAB0-0010-481A-9039-684F451CE77C}" srcId="{EFF7D4AB-EF2F-4416-AF05-D18C3596B02F}" destId="{E59D1684-4A72-4741-83A7-CDC3AC7BBCA9}" srcOrd="1" destOrd="0" parTransId="{84561D37-2A43-4C07-A6C0-0FB4EB6218EC}" sibTransId="{D42D5B4F-20C9-4272-9923-944E1CF06311}"/>
    <dgm:cxn modelId="{916CE4CA-4650-C44C-A956-41BA95F9A25D}" type="presParOf" srcId="{C1948969-D541-9046-ABCE-98D13F079ADA}" destId="{25E53567-BB84-1F4B-9202-0700D2A22990}" srcOrd="0" destOrd="0" presId="urn:microsoft.com/office/officeart/2005/8/layout/vList2"/>
    <dgm:cxn modelId="{E9DF6781-FE88-F940-9B1E-544EFE88B1EF}" type="presParOf" srcId="{C1948969-D541-9046-ABCE-98D13F079ADA}" destId="{C59B10C0-3237-3046-BC29-6D305ADD5211}" srcOrd="1" destOrd="0" presId="urn:microsoft.com/office/officeart/2005/8/layout/vList2"/>
    <dgm:cxn modelId="{8DEDCB16-80D7-2F4E-A671-D537F33ADEAC}" type="presParOf" srcId="{C1948969-D541-9046-ABCE-98D13F079ADA}" destId="{18B26EF7-6894-B54A-A408-376754A2F876}" srcOrd="2" destOrd="0" presId="urn:microsoft.com/office/officeart/2005/8/layout/vList2"/>
    <dgm:cxn modelId="{FF8D0CE3-B46A-5945-97B3-A6287B34091F}" type="presParOf" srcId="{C1948969-D541-9046-ABCE-98D13F079ADA}" destId="{DD409CEF-B88C-054D-84C4-797BF2998842}" srcOrd="3" destOrd="0" presId="urn:microsoft.com/office/officeart/2005/8/layout/vList2"/>
    <dgm:cxn modelId="{D6709107-0C98-184F-9ED5-C4B9BC2E55BF}" type="presParOf" srcId="{C1948969-D541-9046-ABCE-98D13F079ADA}" destId="{3DD82891-5775-0441-BE46-371E082F25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73684-99BC-7144-B967-B9F21160B2B9}">
      <dsp:nvSpPr>
        <dsp:cNvPr id="0" name=""/>
        <dsp:cNvSpPr/>
      </dsp:nvSpPr>
      <dsp:spPr>
        <a:xfrm>
          <a:off x="0" y="1259812"/>
          <a:ext cx="5453149" cy="1918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Pause to reflect on personal and professional values re: </a:t>
          </a:r>
          <a:r>
            <a:rPr lang="en-US" sz="2500" kern="1200" dirty="0" err="1"/>
            <a:t>MAiD</a:t>
          </a:r>
          <a:r>
            <a:rPr lang="en-US" sz="2500" kern="1200" dirty="0"/>
            <a:t>  </a:t>
          </a:r>
          <a:r>
            <a:rPr lang="en-US" sz="2500" kern="1200" dirty="0" smtClean="0"/>
            <a:t>and how to respond to client inquiries</a:t>
          </a:r>
          <a:endParaRPr lang="en-US" sz="2500" kern="1200" dirty="0"/>
        </a:p>
      </dsp:txBody>
      <dsp:txXfrm>
        <a:off x="93644" y="1353456"/>
        <a:ext cx="5265861" cy="1731014"/>
      </dsp:txXfrm>
    </dsp:sp>
    <dsp:sp modelId="{FEFE1847-FC1C-A148-9808-8A081502109E}">
      <dsp:nvSpPr>
        <dsp:cNvPr id="0" name=""/>
        <dsp:cNvSpPr/>
      </dsp:nvSpPr>
      <dsp:spPr>
        <a:xfrm>
          <a:off x="0" y="0"/>
          <a:ext cx="5453149" cy="1316250"/>
        </a:xfrm>
        <a:prstGeom prst="roundRect">
          <a:avLst/>
        </a:prstGeom>
        <a:solidFill>
          <a:schemeClr val="accent2">
            <a:hueOff val="-5441559"/>
            <a:satOff val="-5668"/>
            <a:lumOff val="17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Overview of the legal evolution of </a:t>
          </a:r>
          <a:r>
            <a:rPr lang="en-US" sz="2500" kern="1200" dirty="0" err="1"/>
            <a:t>MAiD</a:t>
          </a:r>
          <a:r>
            <a:rPr lang="en-US" sz="2500" kern="1200" dirty="0"/>
            <a:t> in Canada (2016-2021) and current law/safeguards</a:t>
          </a:r>
        </a:p>
      </dsp:txBody>
      <dsp:txXfrm>
        <a:off x="64254" y="64254"/>
        <a:ext cx="5324641" cy="1187742"/>
      </dsp:txXfrm>
    </dsp:sp>
    <dsp:sp modelId="{5B2580CC-13DE-C046-B182-4CD2F4649072}">
      <dsp:nvSpPr>
        <dsp:cNvPr id="0" name=""/>
        <dsp:cNvSpPr/>
      </dsp:nvSpPr>
      <dsp:spPr>
        <a:xfrm>
          <a:off x="0" y="3164175"/>
          <a:ext cx="5453149" cy="1512726"/>
        </a:xfrm>
        <a:prstGeom prst="roundRect">
          <a:avLst/>
        </a:prstGeom>
        <a:solidFill>
          <a:schemeClr val="accent2">
            <a:hueOff val="-10883119"/>
            <a:satOff val="-11335"/>
            <a:lumOff val="3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Understanding the </a:t>
          </a:r>
          <a:r>
            <a:rPr lang="en-US" sz="2500" kern="1200" dirty="0" err="1" smtClean="0"/>
            <a:t>MAiD</a:t>
          </a:r>
          <a:r>
            <a:rPr lang="en-US" sz="2500" kern="1200" dirty="0" smtClean="0"/>
            <a:t> process </a:t>
          </a:r>
          <a:r>
            <a:rPr lang="en-US" sz="2500" kern="1200" dirty="0"/>
            <a:t>and </a:t>
          </a:r>
          <a:r>
            <a:rPr lang="en-US" sz="2500" kern="1200" dirty="0" smtClean="0"/>
            <a:t>how to access to resources for clients</a:t>
          </a:r>
          <a:endParaRPr lang="en-US" sz="2500" kern="1200" dirty="0"/>
        </a:p>
      </dsp:txBody>
      <dsp:txXfrm>
        <a:off x="73845" y="3238020"/>
        <a:ext cx="5305459" cy="1365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53567-BB84-1F4B-9202-0700D2A22990}">
      <dsp:nvSpPr>
        <dsp:cNvPr id="0" name=""/>
        <dsp:cNvSpPr/>
      </dsp:nvSpPr>
      <dsp:spPr>
        <a:xfrm>
          <a:off x="0" y="148264"/>
          <a:ext cx="5171090" cy="14431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Clinicians can consider interpreting “reasonably foreseeable” as meaning</a:t>
          </a:r>
          <a:r>
            <a:rPr lang="en-CA" sz="1700" kern="1200" dirty="0"/>
            <a:t> </a:t>
          </a:r>
          <a:r>
            <a:rPr lang="en-US" sz="1700" kern="1200" dirty="0"/>
            <a:t>“reasonably predictable” from the patient’s combination of known medical conditions and</a:t>
          </a:r>
          <a:r>
            <a:rPr lang="en-CA" sz="1700" kern="1200" dirty="0"/>
            <a:t> </a:t>
          </a:r>
          <a:r>
            <a:rPr lang="en-US" sz="1700" kern="1200" dirty="0"/>
            <a:t>potential sequelae, whilst taking other factors including age and frailty into account. </a:t>
          </a:r>
        </a:p>
      </dsp:txBody>
      <dsp:txXfrm>
        <a:off x="70450" y="218714"/>
        <a:ext cx="5030190" cy="1302276"/>
      </dsp:txXfrm>
    </dsp:sp>
    <dsp:sp modelId="{18B26EF7-6894-B54A-A408-376754A2F876}">
      <dsp:nvSpPr>
        <dsp:cNvPr id="0" name=""/>
        <dsp:cNvSpPr/>
      </dsp:nvSpPr>
      <dsp:spPr>
        <a:xfrm>
          <a:off x="0" y="1646161"/>
          <a:ext cx="5171090" cy="1822860"/>
        </a:xfrm>
        <a:prstGeom prst="roundRect">
          <a:avLst/>
        </a:prstGeom>
        <a:solidFill>
          <a:schemeClr val="accent2">
            <a:hueOff val="-5441559"/>
            <a:satOff val="-5668"/>
            <a:lumOff val="17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Clinicians should not employ or support rigid timeframes in their assessments of eligibility for </a:t>
          </a:r>
          <a:r>
            <a:rPr lang="en-US" sz="1700" kern="1200" dirty="0" err="1"/>
            <a:t>MAiD</a:t>
          </a:r>
          <a:r>
            <a:rPr lang="en-US" sz="1700" kern="1200" dirty="0"/>
            <a:t>. The law has no requirement for a prognosis having been made as to the length of time the patient has remaining. </a:t>
          </a:r>
          <a:r>
            <a:rPr lang="en-US" sz="1700" kern="1200" dirty="0" smtClean="0"/>
            <a:t>(CAMAP Practice Guide)</a:t>
          </a:r>
          <a:endParaRPr lang="en-US" sz="1700" kern="1200" dirty="0"/>
        </a:p>
      </dsp:txBody>
      <dsp:txXfrm>
        <a:off x="88985" y="1735146"/>
        <a:ext cx="4993120" cy="1644890"/>
      </dsp:txXfrm>
    </dsp:sp>
    <dsp:sp modelId="{3DD82891-5775-0441-BE46-371E082F259A}">
      <dsp:nvSpPr>
        <dsp:cNvPr id="0" name=""/>
        <dsp:cNvSpPr/>
      </dsp:nvSpPr>
      <dsp:spPr>
        <a:xfrm>
          <a:off x="0" y="3523741"/>
          <a:ext cx="5171090" cy="1822860"/>
        </a:xfrm>
        <a:prstGeom prst="roundRect">
          <a:avLst/>
        </a:prstGeom>
        <a:solidFill>
          <a:schemeClr val="accent2">
            <a:hueOff val="-10883119"/>
            <a:satOff val="-11335"/>
            <a:lumOff val="3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Ex. of RFND: Alzheimer’s with prognosis 10y (Mary Wilson, CPSBC), Spinal Stenosis (A.B,  Carter), Frail elderly (as per Clinical Frailty Scale)</a:t>
          </a:r>
        </a:p>
      </dsp:txBody>
      <dsp:txXfrm>
        <a:off x="88985" y="3612726"/>
        <a:ext cx="4993120" cy="164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2699B-866B-49CF-BE0D-998D6540143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2676F-BB98-4CFD-BD2E-0D02E17B6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9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2958D0-CBCE-454B-BCB5-E4E053DEC946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8EFB84-799B-4AEF-90BA-98B3B735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8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85424"/>
          </a:xfrm>
        </p:spPr>
        <p:txBody>
          <a:bodyPr/>
          <a:lstStyle/>
          <a:p>
            <a:r>
              <a:rPr lang="en-CA" altLang="en-US" sz="2400" dirty="0">
                <a:solidFill>
                  <a:srgbClr val="A02C20"/>
                </a:solidFill>
              </a:rPr>
              <a:t>Eligibility Criteria Under Bill C-14</a:t>
            </a:r>
          </a:p>
          <a:p>
            <a:endParaRPr lang="en-CA" sz="2400" dirty="0"/>
          </a:p>
          <a:p>
            <a:r>
              <a:rPr lang="en-CA" sz="2400" dirty="0"/>
              <a:t>18+ years of age and eligible for publicly funded health care services</a:t>
            </a:r>
          </a:p>
          <a:p>
            <a:r>
              <a:rPr lang="en-CA" sz="2400" dirty="0"/>
              <a:t>intact decision-making capacity (no allowance for SDM, advanced directives)</a:t>
            </a:r>
            <a:endParaRPr lang="en-US" sz="2400" dirty="0"/>
          </a:p>
          <a:p>
            <a:r>
              <a:rPr lang="en-CA" sz="2400" dirty="0"/>
              <a:t>Voluntary request for MAID</a:t>
            </a:r>
            <a:endParaRPr lang="en-US" sz="2400" dirty="0"/>
          </a:p>
          <a:p>
            <a:r>
              <a:rPr lang="en-CA" sz="2400" dirty="0"/>
              <a:t>Informed consent to receive MAID only given after patient informed of all other means available to relieve suffering, including palliative care</a:t>
            </a:r>
            <a:endParaRPr lang="en-US" sz="2400" dirty="0"/>
          </a:p>
          <a:p>
            <a:pPr fontAlgn="t"/>
            <a:r>
              <a:rPr lang="en-CA" sz="2400" dirty="0"/>
              <a:t>Person has a “grievous and irremediable medical condition” meeting all the following criteria: </a:t>
            </a:r>
            <a:endParaRPr lang="en-US" sz="2400" dirty="0"/>
          </a:p>
          <a:p>
            <a:pPr lvl="1" fontAlgn="t"/>
            <a:r>
              <a:rPr lang="en-CA" sz="2000" dirty="0"/>
              <a:t>serious and incurable illness, disease or disability</a:t>
            </a:r>
            <a:endParaRPr lang="en-US" sz="2000" dirty="0"/>
          </a:p>
          <a:p>
            <a:pPr lvl="1" fontAlgn="t"/>
            <a:r>
              <a:rPr lang="en-CA" sz="2000" dirty="0"/>
              <a:t>in an advanced state of irreversible decline in capability</a:t>
            </a:r>
            <a:endParaRPr lang="en-US" sz="2000" dirty="0"/>
          </a:p>
          <a:p>
            <a:pPr lvl="1" fontAlgn="t"/>
            <a:r>
              <a:rPr lang="en-CA" sz="2000" dirty="0"/>
              <a:t>has enduring physical or psychological suffering that is intolerable to them and cannot be relieved under conditions that they consider acceptable;</a:t>
            </a:r>
            <a:endParaRPr lang="en-US" sz="2000" dirty="0"/>
          </a:p>
          <a:p>
            <a:pPr lvl="1" fontAlgn="t"/>
            <a:r>
              <a:rPr lang="en-CA" sz="2000" dirty="0"/>
              <a:t>their natural death has become reasonably foreseeable (RFND) – no specific prognosis/timeline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2B9A7-B725-4308-B750-F029A6B66F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12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FB84-799B-4AEF-90BA-98B3B7355B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2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1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22860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2286000"/>
            <a:ext cx="3429000" cy="114300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j-lt"/>
                <a:cs typeface="Arial"/>
              </a:defRPr>
            </a:lvl1pPr>
            <a:lvl2pPr marL="457200" indent="0">
              <a:buFontTx/>
              <a:buNone/>
              <a:defRPr sz="2000">
                <a:latin typeface="Arial"/>
                <a:cs typeface="Arial"/>
              </a:defRPr>
            </a:lvl2pPr>
            <a:lvl3pPr marL="914400" indent="0">
              <a:buFontTx/>
              <a:buNone/>
              <a:defRPr sz="2000">
                <a:latin typeface="Arial"/>
                <a:cs typeface="Arial"/>
              </a:defRPr>
            </a:lvl3pPr>
            <a:lvl4pPr marL="1371600" indent="0">
              <a:buFontTx/>
              <a:buNone/>
              <a:defRPr sz="2000">
                <a:latin typeface="Arial"/>
                <a:cs typeface="Arial"/>
              </a:defRPr>
            </a:lvl4pPr>
            <a:lvl5pPr marL="1828800" indent="0">
              <a:buFontTx/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Ethics Matters!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4800600" y="6172200"/>
            <a:ext cx="3657600" cy="45720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aseline="0">
                <a:solidFill>
                  <a:srgbClr val="215968"/>
                </a:solidFill>
                <a:latin typeface="+mn-lt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rgbClr val="215968"/>
                </a:solidFill>
                <a:latin typeface="+mn-lt"/>
                <a:cs typeface="Arial"/>
              </a:defRPr>
            </a:lvl2pPr>
            <a:lvl3pPr marL="914400" indent="0">
              <a:buFontTx/>
              <a:buNone/>
              <a:defRPr sz="1400">
                <a:solidFill>
                  <a:srgbClr val="215968"/>
                </a:solidFill>
                <a:latin typeface="+mn-lt"/>
                <a:cs typeface="Arial"/>
              </a:defRPr>
            </a:lvl3pPr>
            <a:lvl4pPr marL="1371600" indent="0">
              <a:buFontTx/>
              <a:buNone/>
              <a:defRPr sz="1400">
                <a:solidFill>
                  <a:srgbClr val="215968"/>
                </a:solidFill>
                <a:latin typeface="+mn-lt"/>
                <a:cs typeface="Arial"/>
              </a:defRPr>
            </a:lvl4pPr>
            <a:lvl5pPr marL="1828800" indent="0">
              <a:buFontTx/>
              <a:buNone/>
              <a:defRPr sz="1400">
                <a:solidFill>
                  <a:srgbClr val="215968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CA" dirty="0" smtClean="0"/>
              <a:t>Secondary Affiliation/Logo</a:t>
            </a:r>
            <a:br>
              <a:rPr lang="en-CA" dirty="0" smtClean="0"/>
            </a:br>
            <a:r>
              <a:rPr lang="en-CA" dirty="0" smtClean="0"/>
              <a:t>(Click to edit)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6172200"/>
            <a:ext cx="3657600" cy="4572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aseline="0">
                <a:solidFill>
                  <a:srgbClr val="215968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CA" dirty="0" smtClean="0"/>
              <a:t>Presenter names (Click to edit)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65" y="2286000"/>
            <a:ext cx="3249670" cy="1143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1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6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3048000" cy="1072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462272"/>
            <a:ext cx="3657600" cy="22458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CA" sz="1400" dirty="0" smtClean="0">
                <a:solidFill>
                  <a:srgbClr val="4D7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www.hamiltonhealthsciences.ca</a:t>
            </a:r>
            <a:endParaRPr lang="en-US" sz="1400" dirty="0">
              <a:solidFill>
                <a:srgbClr val="4D728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829300"/>
            <a:ext cx="8001000" cy="228600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chemeClr val="tx2"/>
                </a:solidFill>
              </a:defRPr>
            </a:lvl1pPr>
            <a:lvl2pPr marL="457200" indent="0" algn="ctr">
              <a:buFontTx/>
              <a:buNone/>
              <a:defRPr sz="1200" b="1"/>
            </a:lvl2pPr>
            <a:lvl3pPr marL="914400" indent="0" algn="ctr">
              <a:buFontTx/>
              <a:buNone/>
              <a:defRPr sz="1200" b="1"/>
            </a:lvl3pPr>
            <a:lvl4pPr marL="1371600" indent="0" algn="ctr">
              <a:buFontTx/>
              <a:buNone/>
              <a:defRPr sz="1200" b="1"/>
            </a:lvl4pPr>
            <a:lvl5pPr marL="1828800" indent="0" algn="ctr">
              <a:buFontTx/>
              <a:buNone/>
              <a:defRPr sz="1200" b="1"/>
            </a:lvl5pPr>
          </a:lstStyle>
          <a:p>
            <a:pPr lvl="0"/>
            <a:r>
              <a:rPr lang="en-CA" dirty="0" smtClean="0"/>
              <a:t>Presentation Title (Click to edit)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6117336"/>
            <a:ext cx="8001000" cy="228600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sz="1200" b="1"/>
            </a:lvl2pPr>
            <a:lvl3pPr marL="914400" indent="0" algn="ctr">
              <a:buFontTx/>
              <a:buNone/>
              <a:defRPr sz="1200" b="1"/>
            </a:lvl3pPr>
            <a:lvl4pPr marL="1371600" indent="0" algn="ctr">
              <a:buFontTx/>
              <a:buNone/>
              <a:defRPr sz="1200" b="1"/>
            </a:lvl4pPr>
            <a:lvl5pPr marL="1828800" indent="0" algn="ctr">
              <a:buFontTx/>
              <a:buNone/>
              <a:defRPr sz="1200" b="1"/>
            </a:lvl5pPr>
          </a:lstStyle>
          <a:p>
            <a:pPr lvl="0"/>
            <a:r>
              <a:rPr lang="en-CA" dirty="0" smtClean="0"/>
              <a:t>Presenter name 1, Presenter name 2, Presenter name 3 (Click to edit)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3048000" cy="10720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743200" y="4462272"/>
            <a:ext cx="3657600" cy="22458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CA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www.hamiltonhealthsciences.ca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9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CB06-37F4-4ED1-BE54-D9D0B73BCD8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17EF-BECD-413B-A71D-7BAC7DCB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914400" y="6062471"/>
            <a:ext cx="576072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2286000"/>
            <a:ext cx="75438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5972658"/>
            <a:ext cx="1828800" cy="577323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7758" y="5972658"/>
            <a:ext cx="1761905" cy="5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2567" y="5987177"/>
            <a:ext cx="1590476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2286000"/>
            <a:ext cx="7543800" cy="3429000"/>
          </a:xfrm>
        </p:spPr>
        <p:txBody>
          <a:bodyPr lIns="0" tIns="0" rIns="0" bIns="0" numCol="2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0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4F7D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1828800"/>
            <a:ext cx="3429000" cy="2286000"/>
          </a:xfrm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800" b="0" i="0" baseline="0">
                <a:solidFill>
                  <a:srgbClr val="FFFFFF"/>
                </a:solidFill>
                <a:latin typeface="+mj-lt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2514600"/>
            <a:ext cx="0" cy="1069848"/>
          </a:xfrm>
          <a:prstGeom prst="line">
            <a:avLst/>
          </a:prstGeom>
          <a:ln>
            <a:solidFill>
              <a:srgbClr val="D1DD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34" y="5943600"/>
            <a:ext cx="1294932" cy="454653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1828800"/>
            <a:ext cx="3429000" cy="22860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buFontTx/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500">
                <a:latin typeface="+mj-lt"/>
              </a:defRPr>
            </a:lvl2pPr>
            <a:lvl3pPr marL="914400" indent="0">
              <a:buFontTx/>
              <a:buNone/>
              <a:defRPr sz="4500">
                <a:latin typeface="+mj-lt"/>
              </a:defRPr>
            </a:lvl3pPr>
            <a:lvl4pPr marL="1371600" indent="0">
              <a:buFontTx/>
              <a:buNone/>
              <a:defRPr sz="4500">
                <a:latin typeface="+mj-lt"/>
              </a:defRPr>
            </a:lvl4pPr>
            <a:lvl5pPr marL="1828800" indent="0">
              <a:buFontTx/>
              <a:buNone/>
              <a:defRPr sz="4500">
                <a:latin typeface="+mj-lt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0" y="2380376"/>
            <a:ext cx="0" cy="1143000"/>
          </a:xfrm>
          <a:prstGeom prst="line">
            <a:avLst/>
          </a:prstGeom>
          <a:ln>
            <a:solidFill>
              <a:srgbClr val="D1DD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34" y="5943600"/>
            <a:ext cx="1294932" cy="4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60136" y="0"/>
            <a:ext cx="3483864" cy="6858000"/>
          </a:xfrm>
        </p:spPr>
        <p:txBody>
          <a:bodyPr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2286000"/>
            <a:ext cx="4343400" cy="3429000"/>
          </a:xfrm>
        </p:spPr>
        <p:txBody>
          <a:bodyPr lIns="0" tIns="0" rIns="0" bIns="0" numCol="1" spcCol="228600">
            <a:normAutofit/>
          </a:bodyPr>
          <a:lstStyle>
            <a:lvl1pPr marL="342900" indent="-3429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►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45720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8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45" y="6062472"/>
            <a:ext cx="563382" cy="487509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8" y="1224794"/>
            <a:ext cx="7772401" cy="494950"/>
          </a:xfrm>
        </p:spPr>
        <p:txBody>
          <a:bodyPr lIns="0" tIns="0" rIns="0" bIns="0" numCol="1" spcCol="22860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37160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CA" dirty="0" smtClean="0"/>
              <a:t>Video Caption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accent5"/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899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7"/>
          </p:nvPr>
        </p:nvSpPr>
        <p:spPr>
          <a:xfrm>
            <a:off x="685799" y="2062308"/>
            <a:ext cx="7250297" cy="40001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12"/>
          <p:cNvSpPr>
            <a:spLocks noGrp="1"/>
          </p:cNvSpPr>
          <p:nvPr>
            <p:ph type="tbl" sz="quarter" idx="12"/>
          </p:nvPr>
        </p:nvSpPr>
        <p:spPr>
          <a:xfrm>
            <a:off x="914400" y="2286000"/>
            <a:ext cx="3429000" cy="3657600"/>
          </a:xfr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CA" smtClean="0"/>
              <a:t>Click icon to add table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800600" y="2286000"/>
            <a:ext cx="3657600" cy="3657600"/>
          </a:xfrm>
        </p:spPr>
        <p:txBody>
          <a:bodyPr lIns="0" tIns="0" rIns="0" bIns="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CA" smtClean="0"/>
              <a:t>Click icon to add chart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set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14400" y="2286000"/>
            <a:ext cx="3886200" cy="3657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257800" y="2286000"/>
            <a:ext cx="32004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8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set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8"/>
          <a:stretch/>
        </p:blipFill>
        <p:spPr>
          <a:xfrm>
            <a:off x="8229600" y="6062472"/>
            <a:ext cx="576072" cy="487509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457200" y="6321381"/>
            <a:ext cx="1828800" cy="228600"/>
          </a:xfrm>
        </p:spPr>
        <p:txBody>
          <a:bodyPr lIns="0" tIns="0" rIns="0" bIns="0" anchor="b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0" y="2286000"/>
            <a:ext cx="3886200" cy="3657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4400" y="2286000"/>
            <a:ext cx="3200400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7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4FD1-C36F-46A2-8D43-087F59CD8C78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78FF-3FEA-9F41-B95D-B6684AD2CE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5" r:id="rId6"/>
    <p:sldLayoutId id="2147483681" r:id="rId7"/>
    <p:sldLayoutId id="2147483683" r:id="rId8"/>
    <p:sldLayoutId id="2147483684" r:id="rId9"/>
    <p:sldLayoutId id="2147483682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alethicsnetwork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gionalethics@HHS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83771" y="4222865"/>
            <a:ext cx="7543800" cy="1398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</a:rPr>
              <a:t>Presented by: Dr. Andrea Frolic, </a:t>
            </a:r>
            <a:r>
              <a:rPr lang="en-US" sz="2400" dirty="0" err="1">
                <a:solidFill>
                  <a:srgbClr val="0070C0"/>
                </a:solidFill>
              </a:rPr>
              <a:t>MAiD</a:t>
            </a:r>
            <a:r>
              <a:rPr lang="en-US" sz="2400" dirty="0">
                <a:solidFill>
                  <a:srgbClr val="0070C0"/>
                </a:solidFill>
              </a:rPr>
              <a:t> Director &amp; Samantha Jansen, </a:t>
            </a:r>
            <a:r>
              <a:rPr lang="en-US" sz="2400" dirty="0" err="1">
                <a:solidFill>
                  <a:srgbClr val="0070C0"/>
                </a:solidFill>
              </a:rPr>
              <a:t>MAiD</a:t>
            </a:r>
            <a:r>
              <a:rPr lang="en-US" sz="2400" dirty="0">
                <a:solidFill>
                  <a:srgbClr val="0070C0"/>
                </a:solidFill>
              </a:rPr>
              <a:t> Coordinator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30284"/>
            <a:ext cx="7772400" cy="12967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Responding to Client Inquiries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About </a:t>
            </a:r>
            <a:r>
              <a:rPr lang="en-US" dirty="0" err="1">
                <a:solidFill>
                  <a:schemeClr val="tx1"/>
                </a:solidFill>
              </a:rPr>
              <a:t>MAiD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Update on Current Law and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685801"/>
            <a:ext cx="3972910" cy="502919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en-US" sz="4800" dirty="0" smtClean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4800" dirty="0" smtClean="0"/>
              <a:t>Reasonably Foreseeable Natural Death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75790348-AF00-47AA-8B69-BAFCA1DD1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273001"/>
              </p:ext>
            </p:extLst>
          </p:nvPr>
        </p:nvGraphicFramePr>
        <p:xfrm>
          <a:off x="3972910" y="220134"/>
          <a:ext cx="5171090" cy="549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50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0" y="2032000"/>
            <a:ext cx="7772400" cy="368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Advanced care planning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Mature Minors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SDM as decision makers– client required to have capacity for assessments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still not included in the new law?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7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66700"/>
            <a:ext cx="8334375" cy="763087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MAiD</a:t>
            </a:r>
            <a:r>
              <a:rPr lang="en-US" sz="3200" dirty="0" smtClean="0"/>
              <a:t> </a:t>
            </a:r>
            <a:r>
              <a:rPr lang="en-US" sz="3200" dirty="0"/>
              <a:t>P</a:t>
            </a:r>
            <a:r>
              <a:rPr lang="en-US" sz="3200" dirty="0" smtClean="0"/>
              <a:t>rocess Overview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65698" y="1099497"/>
            <a:ext cx="54914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73"/>
              </a:spcAft>
              <a:defRPr/>
            </a:pPr>
            <a:r>
              <a:rPr lang="en-CA" sz="2000" dirty="0" smtClean="0"/>
              <a:t>Client makes a verbal request for </a:t>
            </a:r>
            <a:r>
              <a:rPr lang="en-CA" sz="2000" dirty="0" err="1" smtClean="0"/>
              <a:t>MAiD</a:t>
            </a:r>
            <a:endParaRPr lang="en-CA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5489" y="1585866"/>
            <a:ext cx="0" cy="229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5698" y="1859121"/>
            <a:ext cx="549145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Clinician provides client with the Clinician Aid A (request form)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09300" y="2630348"/>
            <a:ext cx="0" cy="229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5698" y="3774997"/>
            <a:ext cx="549145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CA" sz="2000" dirty="0" smtClean="0"/>
              <a:t>Independent assessment completed by a physician or nurse practitioner (NP)</a:t>
            </a:r>
            <a:endParaRPr lang="en-C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665699" y="2916382"/>
            <a:ext cx="55506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dk1"/>
                </a:solidFill>
              </a:rPr>
              <a:t>Client signs the Clinician Aid A with 1 witness </a:t>
            </a:r>
            <a:endParaRPr lang="en-CA" sz="2000" b="1" dirty="0">
              <a:solidFill>
                <a:schemeClr val="dk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09300" y="3316492"/>
            <a:ext cx="0" cy="3887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09300" y="4552653"/>
            <a:ext cx="0" cy="3887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9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34020"/>
            <a:ext cx="8334375" cy="695767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MAiD</a:t>
            </a:r>
            <a:r>
              <a:rPr lang="en-US" sz="3200" dirty="0" smtClean="0"/>
              <a:t> </a:t>
            </a:r>
            <a:r>
              <a:rPr lang="en-US" sz="3200" dirty="0"/>
              <a:t>P</a:t>
            </a:r>
            <a:r>
              <a:rPr lang="en-US" sz="3200" dirty="0" smtClean="0"/>
              <a:t>rocess Overview Continued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62498" y="2546112"/>
            <a:ext cx="549145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73"/>
              </a:spcAft>
              <a:defRPr/>
            </a:pPr>
            <a:r>
              <a:rPr lang="en-CA" sz="2000" dirty="0" smtClean="0"/>
              <a:t>Client and </a:t>
            </a:r>
            <a:r>
              <a:rPr lang="en-CA" sz="2000" dirty="0" err="1" smtClean="0"/>
              <a:t>MAiD</a:t>
            </a:r>
            <a:r>
              <a:rPr lang="en-CA" sz="2000" dirty="0" smtClean="0"/>
              <a:t> team choose a date for the procedure</a:t>
            </a:r>
            <a:endParaRPr lang="en-CA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88886" y="3325455"/>
            <a:ext cx="0" cy="229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62498" y="3649455"/>
            <a:ext cx="54914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Procedure completed and coroner called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62498" y="1383475"/>
            <a:ext cx="54914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CA" sz="2000" dirty="0" smtClean="0"/>
              <a:t>Primary assessment completed by a physician or nurse practitioner (NP)</a:t>
            </a:r>
            <a:endParaRPr lang="en-CA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75866" y="2257113"/>
            <a:ext cx="0" cy="229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4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0" y="1828800"/>
            <a:ext cx="7772400" cy="3804899"/>
          </a:xfrm>
        </p:spPr>
        <p:txBody>
          <a:bodyPr/>
          <a:lstStyle/>
          <a:p>
            <a:r>
              <a:rPr lang="en-US" dirty="0" smtClean="0"/>
              <a:t>Linda is a 71-year </a:t>
            </a:r>
            <a:r>
              <a:rPr lang="en-US" dirty="0" smtClean="0"/>
              <a:t>old female with progressively worse chronic pain and CHF is recently diagnosed with dementia</a:t>
            </a:r>
          </a:p>
          <a:p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egins asking her community case manager about how she can access </a:t>
            </a:r>
            <a:r>
              <a:rPr lang="en-US" dirty="0" err="1" smtClean="0"/>
              <a:t>MAiD</a:t>
            </a:r>
            <a:r>
              <a:rPr lang="en-US" dirty="0" smtClean="0"/>
              <a:t> when she is ready</a:t>
            </a:r>
          </a:p>
          <a:p>
            <a:r>
              <a:rPr lang="en-US" dirty="0" smtClean="0"/>
              <a:t>She indicated to the case manager that she would like to receive </a:t>
            </a:r>
            <a:r>
              <a:rPr lang="en-US" dirty="0" err="1" smtClean="0"/>
              <a:t>MAiD</a:t>
            </a:r>
            <a:r>
              <a:rPr lang="en-US" dirty="0" smtClean="0"/>
              <a:t> when she can no longer recognize her family or when she needs help with all her activities of daily living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0" y="1828800"/>
            <a:ext cx="7772400" cy="3886200"/>
          </a:xfrm>
        </p:spPr>
        <p:txBody>
          <a:bodyPr/>
          <a:lstStyle/>
          <a:p>
            <a:r>
              <a:rPr lang="en-US" dirty="0" smtClean="0"/>
              <a:t>Linda </a:t>
            </a:r>
            <a:r>
              <a:rPr lang="en-US" dirty="0" smtClean="0"/>
              <a:t>worked as a teacher until she retired</a:t>
            </a:r>
          </a:p>
          <a:p>
            <a:r>
              <a:rPr lang="en-US" dirty="0" smtClean="0"/>
              <a:t>Currently lives with her husband; needs support with some ADLs</a:t>
            </a:r>
          </a:p>
          <a:p>
            <a:r>
              <a:rPr lang="en-US" dirty="0"/>
              <a:t>Recently began receiving some homecare supports to ensure her home was safe for her </a:t>
            </a:r>
          </a:p>
          <a:p>
            <a:r>
              <a:rPr lang="en-US" dirty="0" smtClean="0"/>
              <a:t>Has 3 children who are grown and living away from home</a:t>
            </a:r>
          </a:p>
          <a:p>
            <a:r>
              <a:rPr lang="en-US" dirty="0" smtClean="0"/>
              <a:t>She briefly mentioned assisted dying to her children and husband. Two of her children are supportive but her one son is struggling with this life ending choice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9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1527717"/>
            <a:ext cx="7543800" cy="4354551"/>
          </a:xfrm>
        </p:spPr>
        <p:txBody>
          <a:bodyPr>
            <a:normAutofit/>
          </a:bodyPr>
          <a:lstStyle/>
          <a:p>
            <a:r>
              <a:rPr lang="en-US" dirty="0"/>
              <a:t>Sometimes clients make choices that we disagree </a:t>
            </a:r>
            <a:r>
              <a:rPr lang="en-US" dirty="0" smtClean="0"/>
              <a:t>with; “people have a right to be wrong”</a:t>
            </a:r>
            <a:endParaRPr lang="en-CA" dirty="0"/>
          </a:p>
          <a:p>
            <a:r>
              <a:rPr lang="en-US" b="1" i="1" dirty="0"/>
              <a:t>You</a:t>
            </a:r>
            <a:r>
              <a:rPr lang="en-US" dirty="0"/>
              <a:t> have a right to honor your personal conscience, but NOT to impede the right of a patient to access care they want</a:t>
            </a:r>
          </a:p>
          <a:p>
            <a:r>
              <a:rPr lang="en-US" dirty="0" smtClean="0"/>
              <a:t>Healthcare and Community Service Providers have a duty to honor the wishes and values of clients by supporting them to access information that will help them to make an informed choice</a:t>
            </a:r>
          </a:p>
          <a:p>
            <a:r>
              <a:rPr lang="en-US" dirty="0" smtClean="0"/>
              <a:t>You can honor your own conscience while also fulfilling your duties to your client by:</a:t>
            </a:r>
          </a:p>
          <a:p>
            <a:pPr lvl="1"/>
            <a:r>
              <a:rPr lang="en-US" dirty="0" smtClean="0"/>
              <a:t>Knowing the resources available for clients to explore </a:t>
            </a:r>
            <a:r>
              <a:rPr lang="en-US" dirty="0" err="1" smtClean="0"/>
              <a:t>MAiD</a:t>
            </a:r>
            <a:endParaRPr lang="en-US" dirty="0" smtClean="0"/>
          </a:p>
          <a:p>
            <a:pPr lvl="1"/>
            <a:r>
              <a:rPr lang="en-US" dirty="0" smtClean="0"/>
              <a:t>Talking with your team/manager about how to facilitate referrals 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of Conscience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85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49382" y="1545021"/>
            <a:ext cx="8778240" cy="46396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CA" sz="3400" dirty="0"/>
              <a:t>A request for assisted dying is an invitation into the patient’s story</a:t>
            </a:r>
          </a:p>
          <a:p>
            <a:pPr>
              <a:lnSpc>
                <a:spcPct val="120000"/>
              </a:lnSpc>
            </a:pPr>
            <a:r>
              <a:rPr lang="en-CA" sz="3400" dirty="0"/>
              <a:t>It is an act of </a:t>
            </a:r>
            <a:r>
              <a:rPr lang="en-CA" sz="3400" dirty="0" smtClean="0"/>
              <a:t>trust. It </a:t>
            </a:r>
            <a:r>
              <a:rPr lang="en-CA" sz="3400" dirty="0"/>
              <a:t>is a legacy </a:t>
            </a:r>
            <a:r>
              <a:rPr lang="en-CA" sz="3400" dirty="0" smtClean="0"/>
              <a:t>conversation.</a:t>
            </a:r>
            <a:endParaRPr lang="en-CA" sz="3400" dirty="0"/>
          </a:p>
          <a:p>
            <a:pPr>
              <a:lnSpc>
                <a:spcPct val="120000"/>
              </a:lnSpc>
            </a:pPr>
            <a:r>
              <a:rPr lang="en-CA" sz="3400" dirty="0"/>
              <a:t>It is a chance to </a:t>
            </a:r>
            <a:r>
              <a:rPr lang="en-CA" sz="3400" dirty="0" smtClean="0"/>
              <a:t>listen with curiosity and nonjudgement:</a:t>
            </a:r>
            <a:endParaRPr lang="en-CA" sz="3400" dirty="0"/>
          </a:p>
          <a:p>
            <a:pPr lvl="1">
              <a:lnSpc>
                <a:spcPct val="120000"/>
              </a:lnSpc>
            </a:pPr>
            <a:r>
              <a:rPr lang="en-CA" sz="3400" dirty="0"/>
              <a:t>Clarify the </a:t>
            </a:r>
            <a:r>
              <a:rPr lang="en-CA" sz="3400" dirty="0" smtClean="0"/>
              <a:t>client’s </a:t>
            </a:r>
            <a:r>
              <a:rPr lang="en-CA" sz="3400" dirty="0"/>
              <a:t>values… </a:t>
            </a:r>
            <a:r>
              <a:rPr lang="en-CA" sz="3400" i="1" dirty="0"/>
              <a:t>What is most important to you? What defines a good </a:t>
            </a:r>
            <a:r>
              <a:rPr lang="en-CA" sz="3400" i="1" dirty="0" smtClean="0"/>
              <a:t>life</a:t>
            </a:r>
            <a:r>
              <a:rPr lang="en-CA" sz="3400" i="1" dirty="0" smtClean="0"/>
              <a:t>? What worries you?</a:t>
            </a:r>
            <a:endParaRPr lang="en-CA" sz="3400" i="1" dirty="0"/>
          </a:p>
          <a:p>
            <a:pPr lvl="1">
              <a:lnSpc>
                <a:spcPct val="120000"/>
              </a:lnSpc>
            </a:pPr>
            <a:r>
              <a:rPr lang="en-CA" sz="3400" dirty="0"/>
              <a:t>Clarify the </a:t>
            </a:r>
            <a:r>
              <a:rPr lang="en-CA" sz="3400" dirty="0" smtClean="0"/>
              <a:t>client’s </a:t>
            </a:r>
            <a:r>
              <a:rPr lang="en-CA" sz="3400" i="1" dirty="0"/>
              <a:t>goals… Why do you want assisted dying?  What are you hoping for</a:t>
            </a:r>
            <a:r>
              <a:rPr lang="en-CA" sz="3400" i="1" dirty="0"/>
              <a:t>? What do you see as the journey ahead? </a:t>
            </a:r>
            <a:endParaRPr lang="en-CA" sz="3400" i="1" dirty="0"/>
          </a:p>
          <a:p>
            <a:pPr lvl="1">
              <a:lnSpc>
                <a:spcPct val="120000"/>
              </a:lnSpc>
            </a:pPr>
            <a:r>
              <a:rPr lang="en-CA" sz="3400" dirty="0"/>
              <a:t>Clarify the </a:t>
            </a:r>
            <a:r>
              <a:rPr lang="en-CA" sz="3400" dirty="0" smtClean="0"/>
              <a:t>client’s </a:t>
            </a:r>
            <a:r>
              <a:rPr lang="en-CA" sz="3400" dirty="0" smtClean="0"/>
              <a:t>questions…</a:t>
            </a:r>
            <a:r>
              <a:rPr lang="en-CA" sz="3400" i="1" dirty="0" smtClean="0"/>
              <a:t>Do </a:t>
            </a:r>
            <a:r>
              <a:rPr lang="en-CA" sz="3400" i="1" dirty="0"/>
              <a:t>you need more information? </a:t>
            </a:r>
            <a:r>
              <a:rPr lang="en-CA" sz="3400" i="1" dirty="0" smtClean="0"/>
              <a:t>Do you understand your options? What are you wondering?</a:t>
            </a:r>
          </a:p>
          <a:p>
            <a:pPr lvl="1">
              <a:lnSpc>
                <a:spcPct val="120000"/>
              </a:lnSpc>
            </a:pPr>
            <a:r>
              <a:rPr lang="en-CA" sz="3400" dirty="0" smtClean="0"/>
              <a:t>Clarify </a:t>
            </a:r>
            <a:r>
              <a:rPr lang="en-CA" sz="3400" dirty="0"/>
              <a:t>how the client can </a:t>
            </a:r>
            <a:r>
              <a:rPr lang="en-CA" sz="3400" dirty="0" smtClean="0"/>
              <a:t>get their questions answered… </a:t>
            </a:r>
            <a:r>
              <a:rPr lang="en-CA" sz="3400" i="1" dirty="0" smtClean="0"/>
              <a:t>Can you talk to your family physician? 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5310"/>
            <a:ext cx="9144000" cy="1229711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How could you support Linda?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6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1" y="1429789"/>
            <a:ext cx="3314700" cy="4305993"/>
          </a:xfrm>
        </p:spPr>
        <p:txBody>
          <a:bodyPr>
            <a:normAutofit/>
          </a:bodyPr>
          <a:lstStyle/>
          <a:p>
            <a:pPr marL="214308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How would I feel if a client asked me about the option of </a:t>
            </a:r>
            <a:r>
              <a:rPr lang="en-US" sz="2500" dirty="0" err="1" smtClean="0"/>
              <a:t>MAiD</a:t>
            </a:r>
            <a:r>
              <a:rPr lang="en-US" sz="2500" dirty="0" smtClean="0"/>
              <a:t>? </a:t>
            </a:r>
          </a:p>
          <a:p>
            <a:pPr marL="214308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How can I prepare for this?</a:t>
            </a:r>
          </a:p>
          <a:p>
            <a:pPr marL="214308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What information or resources could I access to support clients to explore this choice? </a:t>
            </a:r>
            <a:endParaRPr lang="en-US" sz="25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Check-in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25996"/>
          <a:stretch/>
        </p:blipFill>
        <p:spPr>
          <a:xfrm>
            <a:off x="4193537" y="857252"/>
            <a:ext cx="4784208" cy="4529396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873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Regional Ethics Network: </a:t>
            </a:r>
            <a:r>
              <a:rPr lang="en-US" dirty="0" smtClean="0">
                <a:hlinkClick r:id="rId2"/>
              </a:rPr>
              <a:t>www.regionalethicsnetwork.com</a:t>
            </a:r>
            <a:endParaRPr lang="en-US" dirty="0" smtClean="0"/>
          </a:p>
          <a:p>
            <a:pPr lvl="1"/>
            <a:r>
              <a:rPr lang="en-US" dirty="0" err="1" smtClean="0"/>
              <a:t>MAiD</a:t>
            </a:r>
            <a:r>
              <a:rPr lang="en-US" dirty="0" smtClean="0"/>
              <a:t> FAQs for patients and families</a:t>
            </a:r>
          </a:p>
          <a:p>
            <a:pPr lvl="1"/>
            <a:r>
              <a:rPr lang="en-US" dirty="0" smtClean="0"/>
              <a:t>Process Algorithm</a:t>
            </a:r>
          </a:p>
          <a:p>
            <a:r>
              <a:rPr lang="en-US" dirty="0" smtClean="0"/>
              <a:t>Ministry of Health </a:t>
            </a:r>
            <a:r>
              <a:rPr lang="en-US" dirty="0" err="1" smtClean="0"/>
              <a:t>MAiD</a:t>
            </a:r>
            <a:r>
              <a:rPr lang="en-US" dirty="0" smtClean="0"/>
              <a:t> Referral Service for patients/families</a:t>
            </a:r>
          </a:p>
          <a:p>
            <a:pPr lvl="1"/>
            <a:r>
              <a:rPr lang="en-US" dirty="0"/>
              <a:t>https://health.gov.on.ca/en/pro/programs/maid/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015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37" y="4776716"/>
            <a:ext cx="8694121" cy="1744983"/>
          </a:xfrm>
          <a:prstGeom prst="rect">
            <a:avLst/>
          </a:prstGeom>
        </p:spPr>
      </p:pic>
      <p:pic>
        <p:nvPicPr>
          <p:cNvPr id="6" name="Picture 2" descr="We are privileged to provide care on lands that Indigenous peoples have called home for thousands of yea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97" y="36364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14400" y="2668381"/>
            <a:ext cx="75438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 smtClean="0"/>
          </a:p>
          <a:p>
            <a:r>
              <a:rPr lang="en-US" dirty="0"/>
              <a:t>Use “Raise Hand” feature, </a:t>
            </a:r>
            <a:r>
              <a:rPr lang="en-US" i="1" dirty="0"/>
              <a:t>or</a:t>
            </a:r>
            <a:r>
              <a:rPr lang="en-US" dirty="0"/>
              <a:t> type </a:t>
            </a:r>
            <a:r>
              <a:rPr lang="en-US" dirty="0" smtClean="0"/>
              <a:t>question </a:t>
            </a:r>
            <a:r>
              <a:rPr lang="en-US" dirty="0"/>
              <a:t>in </a:t>
            </a:r>
            <a:r>
              <a:rPr lang="en-US" dirty="0" smtClean="0"/>
              <a:t>chat box</a:t>
            </a:r>
          </a:p>
          <a:p>
            <a:r>
              <a:rPr lang="en-US" dirty="0"/>
              <a:t>If we didn’t get to your question, please forward to: </a:t>
            </a:r>
            <a:r>
              <a:rPr lang="en-US" dirty="0" smtClean="0">
                <a:hlinkClick r:id="rId3"/>
              </a:rPr>
              <a:t>regionalethics@HHSC.CA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ln w="10160">
                  <a:solidFill>
                    <a:srgbClr val="D1DDE6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Ethics </a:t>
            </a:r>
            <a:r>
              <a:rPr lang="en-US" sz="4000" b="1" dirty="0">
                <a:ln w="10160">
                  <a:solidFill>
                    <a:srgbClr val="D1DDE6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Education Series for </a:t>
            </a:r>
          </a:p>
          <a:p>
            <a:pPr lvl="0"/>
            <a:r>
              <a:rPr lang="en-US" sz="4000" b="1" dirty="0" smtClean="0">
                <a:ln w="10160">
                  <a:solidFill>
                    <a:srgbClr val="D1DDE6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Community </a:t>
            </a:r>
            <a:r>
              <a:rPr lang="en-US" sz="4000" b="1" dirty="0">
                <a:ln w="10160">
                  <a:solidFill>
                    <a:srgbClr val="D1DDE6"/>
                  </a:solidFill>
                  <a:prstDash val="solid"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Service Providers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60" y="2016087"/>
            <a:ext cx="1858054" cy="14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562793"/>
            <a:ext cx="2518756" cy="39670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500" b="1" dirty="0">
                <a:solidFill>
                  <a:schemeClr val="tx1"/>
                </a:solidFill>
              </a:rPr>
              <a:t>What we hope you take away…</a:t>
            </a:r>
            <a:endParaRPr lang="en-CA" sz="45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408218" y="748145"/>
            <a:ext cx="5278582" cy="42893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:a16="http://schemas.microsoft.com/office/drawing/2014/main" id="{178E6DE8-6EC6-412F-85D9-08DB92F49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79827"/>
              </p:ext>
            </p:extLst>
          </p:nvPr>
        </p:nvGraphicFramePr>
        <p:xfrm>
          <a:off x="3408218" y="581891"/>
          <a:ext cx="5453149" cy="494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57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0" y="1429789"/>
            <a:ext cx="3786447" cy="4305993"/>
          </a:xfrm>
        </p:spPr>
        <p:txBody>
          <a:bodyPr>
            <a:normAutofit/>
          </a:bodyPr>
          <a:lstStyle/>
          <a:p>
            <a:pPr marL="214308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What do I feel about assisted dying?</a:t>
            </a:r>
          </a:p>
          <a:p>
            <a:pPr marL="214308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Where do my feelings come from?</a:t>
            </a:r>
          </a:p>
          <a:p>
            <a:pPr marL="214308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What has been my experience with </a:t>
            </a:r>
            <a:r>
              <a:rPr lang="en-US" sz="2500" dirty="0" err="1"/>
              <a:t>MAiD</a:t>
            </a:r>
            <a:r>
              <a:rPr lang="en-US" sz="2500" dirty="0"/>
              <a:t> over the past 5 years?</a:t>
            </a:r>
          </a:p>
          <a:p>
            <a:pPr marL="214308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What am I curious about? </a:t>
            </a:r>
          </a:p>
          <a:p>
            <a:pPr marL="214308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What are my fears and hopes?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Check-in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25996"/>
          <a:stretch/>
        </p:blipFill>
        <p:spPr>
          <a:xfrm>
            <a:off x="4193537" y="857252"/>
            <a:ext cx="4784208" cy="4529396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433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00251" y="16002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Text Placeholder 2"/>
          <p:cNvSpPr txBox="1">
            <a:spLocks/>
          </p:cNvSpPr>
          <p:nvPr/>
        </p:nvSpPr>
        <p:spPr>
          <a:xfrm>
            <a:off x="1347099" y="520594"/>
            <a:ext cx="6295674" cy="708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None/>
              <a:defRPr/>
            </a:pPr>
            <a:r>
              <a:rPr lang="en-US" sz="2700" dirty="0" err="1">
                <a:latin typeface="Calibri" panose="020F0502020204030204"/>
              </a:rPr>
              <a:t>MAiD</a:t>
            </a:r>
            <a:r>
              <a:rPr lang="en-US" sz="2700" dirty="0">
                <a:latin typeface="Calibri" panose="020F0502020204030204"/>
              </a:rPr>
              <a:t> in Canada Timeline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28632" y="1576632"/>
            <a:ext cx="8364206" cy="3813312"/>
            <a:chOff x="566054" y="663675"/>
            <a:chExt cx="11044254" cy="4877205"/>
          </a:xfrm>
        </p:grpSpPr>
        <p:sp>
          <p:nvSpPr>
            <p:cNvPr id="7" name="Right Arrow 6"/>
            <p:cNvSpPr/>
            <p:nvPr/>
          </p:nvSpPr>
          <p:spPr>
            <a:xfrm>
              <a:off x="856767" y="1797869"/>
              <a:ext cx="10347158" cy="23622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96997" y="3004512"/>
              <a:ext cx="1311885" cy="113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Connector 22"/>
            <p:cNvSpPr/>
            <p:nvPr/>
          </p:nvSpPr>
          <p:spPr>
            <a:xfrm>
              <a:off x="1588556" y="2973414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6054" y="3948993"/>
              <a:ext cx="2095588" cy="11218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Rodriguez v. BC (AG)</a:t>
              </a:r>
            </a:p>
            <a:p>
              <a:pPr algn="ctr" defTabSz="342900">
                <a:defRPr/>
              </a:pPr>
              <a:r>
                <a:rPr lang="en-US" sz="120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Prohibition on </a:t>
              </a:r>
              <a:r>
                <a:rPr lang="en-US" sz="1200" dirty="0" err="1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MAiD</a:t>
              </a:r>
              <a:r>
                <a:rPr lang="en-US" sz="120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 constitutional</a:t>
              </a:r>
            </a:p>
          </p:txBody>
        </p:sp>
        <p:cxnSp>
          <p:nvCxnSpPr>
            <p:cNvPr id="29" name="Straight Connector 28"/>
            <p:cNvCxnSpPr>
              <a:stCxn id="27" idx="0"/>
              <a:endCxn id="23" idx="4"/>
            </p:cNvCxnSpPr>
            <p:nvPr/>
          </p:nvCxnSpPr>
          <p:spPr>
            <a:xfrm flipV="1">
              <a:off x="1613848" y="3049614"/>
              <a:ext cx="12808" cy="899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156648" y="3128263"/>
              <a:ext cx="914401" cy="3838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1993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3209557" y="2023225"/>
              <a:ext cx="8541" cy="960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50831" y="663675"/>
              <a:ext cx="2441833" cy="13285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Carter v. Canada AG</a:t>
              </a:r>
            </a:p>
            <a:p>
              <a:pPr algn="ctr" defTabSz="342900">
                <a:defRPr/>
              </a:pPr>
              <a:r>
                <a:rPr lang="en-US" sz="120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Prohibition on </a:t>
              </a:r>
              <a:r>
                <a:rPr lang="en-US" sz="1200" dirty="0" err="1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MAiD</a:t>
              </a:r>
              <a:r>
                <a:rPr lang="en-US" sz="120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 infringes s. 7 of </a:t>
              </a:r>
              <a:r>
                <a:rPr lang="en-US" sz="1200" i="1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Canadian Charter of Rights and Freedoms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5967" y="3954881"/>
              <a:ext cx="2242351" cy="85617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Bill C-14</a:t>
              </a:r>
            </a:p>
            <a:p>
              <a:pPr algn="ctr" defTabSz="342900">
                <a:defRPr/>
              </a:pPr>
              <a:r>
                <a:rPr lang="en-US" sz="1200" dirty="0" err="1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MAiD</a:t>
              </a:r>
              <a:r>
                <a:rPr lang="en-US" sz="120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 decriminalized in Canada</a:t>
              </a:r>
            </a:p>
          </p:txBody>
        </p:sp>
        <p:cxnSp>
          <p:nvCxnSpPr>
            <p:cNvPr id="60" name="Straight Connector 59"/>
            <p:cNvCxnSpPr>
              <a:endCxn id="24" idx="0"/>
            </p:cNvCxnSpPr>
            <p:nvPr/>
          </p:nvCxnSpPr>
          <p:spPr>
            <a:xfrm>
              <a:off x="5781639" y="2023225"/>
              <a:ext cx="8811" cy="9660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512900" y="813803"/>
              <a:ext cx="2739743" cy="11218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14313" indent="-214313" defTabSz="342900">
                <a:buFont typeface="Arial" panose="020B0604020202020204" pitchFamily="34" charset="0"/>
                <a:buChar char="•"/>
                <a:defRPr/>
              </a:pP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Federal </a:t>
              </a:r>
              <a:r>
                <a:rPr lang="en-US" sz="1350" dirty="0" err="1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MAiD</a:t>
              </a: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 reporting requirements</a:t>
              </a:r>
            </a:p>
            <a:p>
              <a:pPr marL="214313" indent="-214313" defTabSz="342900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Ontario Chief Coroner shift to Oversight Role</a:t>
              </a:r>
            </a:p>
          </p:txBody>
        </p:sp>
        <p:cxnSp>
          <p:nvCxnSpPr>
            <p:cNvPr id="51" name="Straight Connector 50"/>
            <p:cNvCxnSpPr>
              <a:stCxn id="106" idx="0"/>
              <a:endCxn id="49" idx="0"/>
            </p:cNvCxnSpPr>
            <p:nvPr/>
          </p:nvCxnSpPr>
          <p:spPr>
            <a:xfrm flipH="1">
              <a:off x="4237143" y="2991982"/>
              <a:ext cx="1072" cy="96289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87441" y="3128263"/>
              <a:ext cx="914401" cy="3838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2016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0503" y="2448044"/>
              <a:ext cx="1845115" cy="3838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November 2018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50082" y="2488212"/>
              <a:ext cx="914401" cy="3838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2015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490896" y="2978458"/>
              <a:ext cx="100203" cy="432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580809" y="2973414"/>
              <a:ext cx="64596" cy="86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636644" y="3023351"/>
              <a:ext cx="88064" cy="3849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808020" y="3946620"/>
              <a:ext cx="2930183" cy="159426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Truchon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 c.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Procureur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 General</a:t>
              </a:r>
            </a:p>
            <a:p>
              <a:pPr algn="ctr" defTabSz="3429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Reasonably foreseeable natural death requirement infringes s. 7 and s. 15 of the </a:t>
              </a:r>
              <a:r>
                <a:rPr lang="en-US" sz="1200" i="1" dirty="0">
                  <a:solidFill>
                    <a:prstClr val="black"/>
                  </a:solidFill>
                  <a:latin typeface="Calibri" panose="020F0502020204030204"/>
                </a:rPr>
                <a:t>Canadian Charter of Rights and Freedoms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70613" y="1152536"/>
              <a:ext cx="2325002" cy="85617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Bill C-7 </a:t>
              </a:r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becomes law, modifies safeguarding under the Criminal Code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05709" y="4441380"/>
              <a:ext cx="2604599" cy="59046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dirty="0">
                  <a:solidFill>
                    <a:srgbClr val="44546A">
                      <a:lumMod val="50000"/>
                    </a:srgbClr>
                  </a:solidFill>
                </a:rPr>
                <a:t>Mental illness as sole underlying condition</a:t>
              </a:r>
              <a:endParaRPr 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63" name="Straight Connector 62"/>
            <p:cNvCxnSpPr>
              <a:stCxn id="80" idx="0"/>
            </p:cNvCxnSpPr>
            <p:nvPr/>
          </p:nvCxnSpPr>
          <p:spPr>
            <a:xfrm>
              <a:off x="6899423" y="2993232"/>
              <a:ext cx="15863" cy="9533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553967" y="3123736"/>
              <a:ext cx="690912" cy="6495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2019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717332" y="3027583"/>
              <a:ext cx="7763075" cy="147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8533114" y="1988673"/>
              <a:ext cx="1" cy="101583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705873" y="2505918"/>
              <a:ext cx="1890227" cy="3838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March 17</a:t>
              </a:r>
              <a:r>
                <a:rPr lang="en-US" sz="1350" baseline="30000" dirty="0">
                  <a:solidFill>
                    <a:prstClr val="black"/>
                  </a:solidFill>
                  <a:latin typeface="Calibri" panose="020F0502020204030204"/>
                </a:rPr>
                <a:t>th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, 2021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9941555" y="3023724"/>
              <a:ext cx="27810" cy="14176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005709" y="3087032"/>
              <a:ext cx="1755689" cy="3838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March 17, 2023</a:t>
              </a:r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6861323" y="2993232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8491859" y="2995806"/>
              <a:ext cx="76200" cy="762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9903455" y="2995806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3168829" y="2982703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4200115" y="2991982"/>
              <a:ext cx="76200" cy="762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5752350" y="2989303"/>
              <a:ext cx="76200" cy="76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6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0" y="1546168"/>
            <a:ext cx="7772400" cy="4555374"/>
          </a:xfrm>
        </p:spPr>
        <p:txBody>
          <a:bodyPr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18+ years of age and eligible for publicly funded health care services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intact decision-making capacity (no allowance for SDM, advanced directives)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Voluntary request 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Informed consent to receive MAID only given after patient informed of all other means available to relieve suffering, including palliative care and other support services</a:t>
            </a:r>
          </a:p>
          <a:p>
            <a:pPr indent="-228600" fontAlgn="t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Person has a “grievous and irremediable medical condition” meeting all the following criteria: </a:t>
            </a:r>
          </a:p>
          <a:p>
            <a:pPr marL="457189" lvl="1" indent="-228600" fontAlgn="t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a) serious and incurable illness, disease or disability</a:t>
            </a:r>
          </a:p>
          <a:p>
            <a:pPr marL="457189" lvl="1" indent="-228600" fontAlgn="t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b) in an advanced state of irreversible decline in capability</a:t>
            </a:r>
          </a:p>
          <a:p>
            <a:pPr marL="457189" lvl="1" indent="-228600" fontAlgn="t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c) has enduring physical or psychological suffering caused by (a) or (b) that is intolerable to them and cannot be relieved under conditions that they consider acceptable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66256"/>
            <a:ext cx="8221286" cy="1197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MAiD</a:t>
            </a:r>
            <a:r>
              <a:rPr lang="en-US" dirty="0">
                <a:solidFill>
                  <a:schemeClr val="tx1"/>
                </a:solidFill>
              </a:rPr>
              <a:t> Eligibility Criteria Under </a:t>
            </a:r>
            <a:r>
              <a:rPr lang="en-US" dirty="0" smtClean="0">
                <a:solidFill>
                  <a:schemeClr val="tx1"/>
                </a:solidFill>
              </a:rPr>
              <a:t>      Current Criminal </a:t>
            </a:r>
            <a:r>
              <a:rPr lang="en-US" dirty="0" err="1" smtClean="0">
                <a:solidFill>
                  <a:schemeClr val="tx1"/>
                </a:solidFill>
              </a:rPr>
              <a:t>Code</a:t>
            </a:r>
            <a:r>
              <a:rPr lang="en-US" dirty="0" err="1" smtClean="0">
                <a:solidFill>
                  <a:srgbClr val="FFFFFF"/>
                </a:solidFill>
              </a:rPr>
              <a:t>Current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1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1828800"/>
            <a:ext cx="4761186" cy="414385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CA" dirty="0"/>
              <a:t>Expands eligibility criteria, modifies safeguards. </a:t>
            </a:r>
          </a:p>
          <a:p>
            <a:pPr>
              <a:spcAft>
                <a:spcPts val="600"/>
              </a:spcAft>
            </a:pPr>
            <a:r>
              <a:rPr lang="en-CA" dirty="0"/>
              <a:t>New populations Include: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2021: Persons </a:t>
            </a:r>
            <a:r>
              <a:rPr lang="en-CA" i="1" dirty="0"/>
              <a:t>without</a:t>
            </a:r>
            <a:r>
              <a:rPr lang="en-CA" dirty="0"/>
              <a:t> a reasonably foreseeable natural death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2023: Persons with mental illness as sole underlying condition</a:t>
            </a:r>
          </a:p>
          <a:p>
            <a:pPr>
              <a:spcAft>
                <a:spcPts val="600"/>
              </a:spcAft>
            </a:pPr>
            <a:r>
              <a:rPr lang="en-CA" dirty="0"/>
              <a:t>Allows persons with a reasonably foreseeable natural death to waive final consent</a:t>
            </a:r>
          </a:p>
          <a:p>
            <a:pPr>
              <a:spcAft>
                <a:spcPts val="600"/>
              </a:spcAft>
            </a:pPr>
            <a:r>
              <a:rPr lang="en-US" dirty="0"/>
              <a:t>Two Streams of Safeguarding: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RFND no reflection period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No RFND: 90-day mandatory reflection period</a:t>
            </a:r>
          </a:p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AD78FF-3FEA-9F41-B95D-B6684AD2CE9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628" y="349134"/>
            <a:ext cx="4449773" cy="1047403"/>
          </a:xfrm>
        </p:spPr>
        <p:txBody>
          <a:bodyPr>
            <a:normAutofit fontScale="90000"/>
          </a:bodyPr>
          <a:lstStyle/>
          <a:p>
            <a:r>
              <a:rPr lang="en-CA" altLang="en-US" i="1" dirty="0"/>
              <a:t>An Overview of Current </a:t>
            </a:r>
            <a:r>
              <a:rPr lang="en-CA" altLang="en-US" i="1" dirty="0" err="1"/>
              <a:t>MAiD</a:t>
            </a:r>
            <a:r>
              <a:rPr lang="en-CA" altLang="en-US" i="1" dirty="0"/>
              <a:t> Law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02" y="0"/>
            <a:ext cx="4544597" cy="5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67321"/>
      </p:ext>
    </p:extLst>
  </p:cSld>
  <p:clrMapOvr>
    <a:masterClrMapping/>
  </p:clrMapOvr>
</p:sld>
</file>

<file path=ppt/theme/theme1.xml><?xml version="1.0" encoding="utf-8"?>
<a:theme xmlns:a="http://schemas.openxmlformats.org/drawingml/2006/main" name="HHS_PPT_Presentation">
  <a:themeElements>
    <a:clrScheme name="HHS">
      <a:dk1>
        <a:sysClr val="windowText" lastClr="000000"/>
      </a:dk1>
      <a:lt1>
        <a:sysClr val="window" lastClr="FFFFFF"/>
      </a:lt1>
      <a:dk2>
        <a:srgbClr val="002855"/>
      </a:dk2>
      <a:lt2>
        <a:srgbClr val="EEECE1"/>
      </a:lt2>
      <a:accent1>
        <a:srgbClr val="5E8AB4"/>
      </a:accent1>
      <a:accent2>
        <a:srgbClr val="9E2A2B"/>
      </a:accent2>
      <a:accent3>
        <a:srgbClr val="9CDBD9"/>
      </a:accent3>
      <a:accent4>
        <a:srgbClr val="A7A4E0"/>
      </a:accent4>
      <a:accent5>
        <a:srgbClr val="D1DDE6"/>
      </a:accent5>
      <a:accent6>
        <a:srgbClr val="C66E4E"/>
      </a:accent6>
      <a:hlink>
        <a:srgbClr val="9E2A2B"/>
      </a:hlink>
      <a:folHlink>
        <a:srgbClr val="9E2A2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HS_PPT_Presentation_2016-12" id="{39E77757-750C-4534-AF47-FB0794C6D777}" vid="{9A16B3BD-484E-4EED-843E-C88B6B655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3431A7BB7D447B5D603B9AD1AA20E" ma:contentTypeVersion="1" ma:contentTypeDescription="Create a new document." ma:contentTypeScope="" ma:versionID="9e1217f258986fd24427e85bf93db0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c587d68ff6cce04b77e383d9a668c6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742547-3399-401C-B02C-F9D9751072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A6ECB-E650-4A6A-90B2-E7E130E53E3C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8B990B-C3D8-4A35-BCCF-2C36DD7915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4039</TotalTime>
  <Words>1277</Words>
  <Application>Microsoft Office PowerPoint</Application>
  <PresentationFormat>On-screen Show (4:3)</PresentationFormat>
  <Paragraphs>146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HHS_PPT_Presentation</vt:lpstr>
      <vt:lpstr>Responding to Client Inquiries  About MAiD: An Update on Current Law and Practice</vt:lpstr>
      <vt:lpstr>PowerPoint Presentation</vt:lpstr>
      <vt:lpstr>PowerPoint Presentation</vt:lpstr>
      <vt:lpstr>PowerPoint Presentation</vt:lpstr>
      <vt:lpstr>Check-in</vt:lpstr>
      <vt:lpstr>PowerPoint Presentation</vt:lpstr>
      <vt:lpstr>MAiD Eligibility Criteria Under       Current Criminal CodeCurrent</vt:lpstr>
      <vt:lpstr>PowerPoint Presentation</vt:lpstr>
      <vt:lpstr>An Overview of Current MAiD Law</vt:lpstr>
      <vt:lpstr>PowerPoint Presentation</vt:lpstr>
      <vt:lpstr>What is still not included in the new law?</vt:lpstr>
      <vt:lpstr>MAiD Process Overview</vt:lpstr>
      <vt:lpstr>MAiD Process Overview Continued</vt:lpstr>
      <vt:lpstr>Case Study </vt:lpstr>
      <vt:lpstr>Social History </vt:lpstr>
      <vt:lpstr>Right of Conscience</vt:lpstr>
      <vt:lpstr>How could you support Linda?</vt:lpstr>
      <vt:lpstr>Check-in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Couillard Ash</dc:creator>
  <cp:lastModifiedBy>Frolic Andrea Dr.</cp:lastModifiedBy>
  <cp:revision>629</cp:revision>
  <cp:lastPrinted>2019-06-24T16:53:02Z</cp:lastPrinted>
  <dcterms:created xsi:type="dcterms:W3CDTF">2017-01-25T15:45:32Z</dcterms:created>
  <dcterms:modified xsi:type="dcterms:W3CDTF">2021-09-16T13:40:39Z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1a903da9-e80c-40dc-aeb8-6e641dbe4675</vt:lpwstr>
  </property>
  <property fmtid="{D5CDD505-2E9C-101B-9397-08002B2CF9AE}" pid="3" name="ContentTypeId">
    <vt:lpwstr>0x0101002163431A7BB7D447B5D603B9AD1AA20E</vt:lpwstr>
  </property>
</Properties>
</file>