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20"/>
  </p:notesMasterIdLst>
  <p:handoutMasterIdLst>
    <p:handoutMasterId r:id="rId21"/>
  </p:handoutMasterIdLst>
  <p:sldIdLst>
    <p:sldId id="352" r:id="rId5"/>
    <p:sldId id="350" r:id="rId6"/>
    <p:sldId id="345" r:id="rId7"/>
    <p:sldId id="368" r:id="rId8"/>
    <p:sldId id="353" r:id="rId9"/>
    <p:sldId id="375" r:id="rId10"/>
    <p:sldId id="371" r:id="rId11"/>
    <p:sldId id="354" r:id="rId12"/>
    <p:sldId id="374" r:id="rId13"/>
    <p:sldId id="370" r:id="rId14"/>
    <p:sldId id="376" r:id="rId15"/>
    <p:sldId id="369" r:id="rId16"/>
    <p:sldId id="372" r:id="rId17"/>
    <p:sldId id="373" r:id="rId18"/>
    <p:sldId id="351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illard Ash" initials="CA" lastIdx="2" clrIdx="0">
    <p:extLst>
      <p:ext uri="{19B8F6BF-5375-455C-9EA6-DF929625EA0E}">
        <p15:presenceInfo xmlns:p15="http://schemas.microsoft.com/office/powerpoint/2012/main" userId="Couillard Ash" providerId="None"/>
      </p:ext>
    </p:extLst>
  </p:cmAuthor>
  <p:cmAuthor id="2" name="kelecevicj@HHSC.ca" initials="k" lastIdx="2" clrIdx="1">
    <p:extLst>
      <p:ext uri="{19B8F6BF-5375-455C-9EA6-DF929625EA0E}">
        <p15:presenceInfo xmlns:p15="http://schemas.microsoft.com/office/powerpoint/2012/main" userId="kelecevicj@HHSC.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8D7"/>
    <a:srgbClr val="FFCCFF"/>
    <a:srgbClr val="CCCCFF"/>
    <a:srgbClr val="0066FF"/>
    <a:srgbClr val="5E8AB4"/>
    <a:srgbClr val="002855"/>
    <a:srgbClr val="C66E4E"/>
    <a:srgbClr val="1F497D"/>
    <a:srgbClr val="D1DDE6"/>
    <a:srgbClr val="00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0" autoAdjust="0"/>
    <p:restoredTop sz="75786" autoAdjust="0"/>
  </p:normalViewPr>
  <p:slideViewPr>
    <p:cSldViewPr snapToGrid="0" snapToObjects="1">
      <p:cViewPr varScale="1">
        <p:scale>
          <a:sx n="61" d="100"/>
          <a:sy n="61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5EFEC-271B-4156-B0DE-D5533E4527B1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017175-C52F-4FAC-B3F0-B0CF8D0C5221}">
      <dgm:prSet phldrT="[Text]"/>
      <dgm:spPr/>
      <dgm:t>
        <a:bodyPr/>
        <a:lstStyle/>
        <a:p>
          <a:r>
            <a:rPr lang="en-US" dirty="0" smtClean="0"/>
            <a:t>Compliments</a:t>
          </a:r>
          <a:endParaRPr lang="en-US" dirty="0"/>
        </a:p>
      </dgm:t>
    </dgm:pt>
    <dgm:pt modelId="{FE666EFB-941A-4491-8356-F45D67F63625}" type="parTrans" cxnId="{84E4B418-EE23-4FD3-84DF-6A731C880EDE}">
      <dgm:prSet/>
      <dgm:spPr/>
      <dgm:t>
        <a:bodyPr/>
        <a:lstStyle/>
        <a:p>
          <a:endParaRPr lang="en-US"/>
        </a:p>
      </dgm:t>
    </dgm:pt>
    <dgm:pt modelId="{95955705-DB94-44EB-A171-C8C00CED2550}" type="sibTrans" cxnId="{84E4B418-EE23-4FD3-84DF-6A731C880EDE}">
      <dgm:prSet/>
      <dgm:spPr/>
      <dgm:t>
        <a:bodyPr/>
        <a:lstStyle/>
        <a:p>
          <a:endParaRPr lang="en-US"/>
        </a:p>
      </dgm:t>
    </dgm:pt>
    <dgm:pt modelId="{F1283309-9632-4026-8FE4-ADA21F40D6D0}">
      <dgm:prSet phldrT="[Text]"/>
      <dgm:spPr/>
      <dgm:t>
        <a:bodyPr/>
        <a:lstStyle/>
        <a:p>
          <a:r>
            <a:rPr lang="en-US" dirty="0" smtClean="0"/>
            <a:t>Complaints</a:t>
          </a:r>
          <a:endParaRPr lang="en-US" dirty="0"/>
        </a:p>
      </dgm:t>
    </dgm:pt>
    <dgm:pt modelId="{4B924CE3-8487-4620-9388-3DA906D3D46C}" type="parTrans" cxnId="{950D7C9D-6EDD-4E11-BF5F-C2575B2AD40A}">
      <dgm:prSet/>
      <dgm:spPr/>
      <dgm:t>
        <a:bodyPr/>
        <a:lstStyle/>
        <a:p>
          <a:endParaRPr lang="en-US"/>
        </a:p>
      </dgm:t>
    </dgm:pt>
    <dgm:pt modelId="{E4968518-B02B-4F6A-808D-321510B03A70}" type="sibTrans" cxnId="{950D7C9D-6EDD-4E11-BF5F-C2575B2AD40A}">
      <dgm:prSet/>
      <dgm:spPr/>
      <dgm:t>
        <a:bodyPr/>
        <a:lstStyle/>
        <a:p>
          <a:endParaRPr lang="en-US"/>
        </a:p>
      </dgm:t>
    </dgm:pt>
    <dgm:pt modelId="{EA0E11D0-FA8E-4D60-966D-27AFCD87E533}">
      <dgm:prSet phldrT="[Text]"/>
      <dgm:spPr/>
      <dgm:t>
        <a:bodyPr/>
        <a:lstStyle/>
        <a:p>
          <a:r>
            <a:rPr lang="en-US" dirty="0" smtClean="0"/>
            <a:t>Advisory function</a:t>
          </a:r>
          <a:endParaRPr lang="en-US" dirty="0"/>
        </a:p>
      </dgm:t>
    </dgm:pt>
    <dgm:pt modelId="{0F8F9F6E-7505-4340-BBAF-9180FB08DDF1}" type="parTrans" cxnId="{AB8ED737-7E1D-4E20-A563-23B50D9C4F8E}">
      <dgm:prSet/>
      <dgm:spPr/>
      <dgm:t>
        <a:bodyPr/>
        <a:lstStyle/>
        <a:p>
          <a:endParaRPr lang="en-US"/>
        </a:p>
      </dgm:t>
    </dgm:pt>
    <dgm:pt modelId="{8D287AD6-8DBC-4082-8653-AABF2606DD41}" type="sibTrans" cxnId="{AB8ED737-7E1D-4E20-A563-23B50D9C4F8E}">
      <dgm:prSet/>
      <dgm:spPr/>
      <dgm:t>
        <a:bodyPr/>
        <a:lstStyle/>
        <a:p>
          <a:endParaRPr lang="en-US"/>
        </a:p>
      </dgm:t>
    </dgm:pt>
    <dgm:pt modelId="{DCD9A605-958B-493C-9F1E-5B7D720A2881}">
      <dgm:prSet phldrT="[Text]"/>
      <dgm:spPr/>
      <dgm:t>
        <a:bodyPr/>
        <a:lstStyle/>
        <a:p>
          <a:r>
            <a:rPr lang="en-US" dirty="0" smtClean="0"/>
            <a:t>Client Experience </a:t>
          </a:r>
          <a:endParaRPr lang="en-US" dirty="0"/>
        </a:p>
      </dgm:t>
    </dgm:pt>
    <dgm:pt modelId="{40C607D9-68EE-4512-8913-2BB33C020035}" type="parTrans" cxnId="{B8E2DBC6-4DF4-4B91-8A1A-E7BA3C7FE5F8}">
      <dgm:prSet/>
      <dgm:spPr/>
      <dgm:t>
        <a:bodyPr/>
        <a:lstStyle/>
        <a:p>
          <a:endParaRPr lang="en-US"/>
        </a:p>
      </dgm:t>
    </dgm:pt>
    <dgm:pt modelId="{9E825830-F6F7-4FB0-BF63-23F9BBE20D31}" type="sibTrans" cxnId="{B8E2DBC6-4DF4-4B91-8A1A-E7BA3C7FE5F8}">
      <dgm:prSet/>
      <dgm:spPr/>
      <dgm:t>
        <a:bodyPr/>
        <a:lstStyle/>
        <a:p>
          <a:endParaRPr lang="en-US"/>
        </a:p>
      </dgm:t>
    </dgm:pt>
    <dgm:pt modelId="{02B83C4A-8AE5-40B4-9740-5CCFF98498A1}" type="pres">
      <dgm:prSet presAssocID="{92B5EFEC-271B-4156-B0DE-D5533E4527B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C7B7FB-E979-4E3C-A0A0-53CFC2EB86D0}" type="pres">
      <dgm:prSet presAssocID="{92B5EFEC-271B-4156-B0DE-D5533E4527B1}" presName="ellipse" presStyleLbl="trBgShp" presStyleIdx="0" presStyleCnt="1"/>
      <dgm:spPr/>
    </dgm:pt>
    <dgm:pt modelId="{ADB437D0-284A-4042-8D13-45EAD6E84214}" type="pres">
      <dgm:prSet presAssocID="{92B5EFEC-271B-4156-B0DE-D5533E4527B1}" presName="arrow1" presStyleLbl="fgShp" presStyleIdx="0" presStyleCnt="1"/>
      <dgm:spPr/>
    </dgm:pt>
    <dgm:pt modelId="{4BDFF8FE-CE41-4FA2-B4B4-CB8405371C33}" type="pres">
      <dgm:prSet presAssocID="{92B5EFEC-271B-4156-B0DE-D5533E4527B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436CE-5DD4-4CB9-ABEE-4636B35F26E3}" type="pres">
      <dgm:prSet presAssocID="{F1283309-9632-4026-8FE4-ADA21F40D6D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601E1-C9E8-4A5E-B828-5AC1FC9BE211}" type="pres">
      <dgm:prSet presAssocID="{EA0E11D0-FA8E-4D60-966D-27AFCD87E53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5DF31-B7C9-4243-A2E3-EC6C60309722}" type="pres">
      <dgm:prSet presAssocID="{DCD9A605-958B-493C-9F1E-5B7D720A288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82035-3485-408C-8D00-0D268138F57E}" type="pres">
      <dgm:prSet presAssocID="{92B5EFEC-271B-4156-B0DE-D5533E4527B1}" presName="funnel" presStyleLbl="trAlignAcc1" presStyleIdx="0" presStyleCnt="1"/>
      <dgm:spPr/>
    </dgm:pt>
  </dgm:ptLst>
  <dgm:cxnLst>
    <dgm:cxn modelId="{950D7C9D-6EDD-4E11-BF5F-C2575B2AD40A}" srcId="{92B5EFEC-271B-4156-B0DE-D5533E4527B1}" destId="{F1283309-9632-4026-8FE4-ADA21F40D6D0}" srcOrd="1" destOrd="0" parTransId="{4B924CE3-8487-4620-9388-3DA906D3D46C}" sibTransId="{E4968518-B02B-4F6A-808D-321510B03A70}"/>
    <dgm:cxn modelId="{DE9D99EA-E1AA-4304-952F-D9A37AA44C1D}" type="presOf" srcId="{CA017175-C52F-4FAC-B3F0-B0CF8D0C5221}" destId="{1C05DF31-B7C9-4243-A2E3-EC6C60309722}" srcOrd="0" destOrd="0" presId="urn:microsoft.com/office/officeart/2005/8/layout/funnel1"/>
    <dgm:cxn modelId="{12BEA6DC-BE47-4671-B6F4-44F79902305D}" type="presOf" srcId="{DCD9A605-958B-493C-9F1E-5B7D720A2881}" destId="{4BDFF8FE-CE41-4FA2-B4B4-CB8405371C33}" srcOrd="0" destOrd="0" presId="urn:microsoft.com/office/officeart/2005/8/layout/funnel1"/>
    <dgm:cxn modelId="{AB8ED737-7E1D-4E20-A563-23B50D9C4F8E}" srcId="{92B5EFEC-271B-4156-B0DE-D5533E4527B1}" destId="{EA0E11D0-FA8E-4D60-966D-27AFCD87E533}" srcOrd="2" destOrd="0" parTransId="{0F8F9F6E-7505-4340-BBAF-9180FB08DDF1}" sibTransId="{8D287AD6-8DBC-4082-8653-AABF2606DD41}"/>
    <dgm:cxn modelId="{84E4B418-EE23-4FD3-84DF-6A731C880EDE}" srcId="{92B5EFEC-271B-4156-B0DE-D5533E4527B1}" destId="{CA017175-C52F-4FAC-B3F0-B0CF8D0C5221}" srcOrd="0" destOrd="0" parTransId="{FE666EFB-941A-4491-8356-F45D67F63625}" sibTransId="{95955705-DB94-44EB-A171-C8C00CED2550}"/>
    <dgm:cxn modelId="{FDC4ECA9-4819-46B6-8E7F-B8AD3D0A6FA7}" type="presOf" srcId="{EA0E11D0-FA8E-4D60-966D-27AFCD87E533}" destId="{C33436CE-5DD4-4CB9-ABEE-4636B35F26E3}" srcOrd="0" destOrd="0" presId="urn:microsoft.com/office/officeart/2005/8/layout/funnel1"/>
    <dgm:cxn modelId="{73D48012-63D3-4021-AA1B-655885C261AE}" type="presOf" srcId="{F1283309-9632-4026-8FE4-ADA21F40D6D0}" destId="{2EE601E1-C9E8-4A5E-B828-5AC1FC9BE211}" srcOrd="0" destOrd="0" presId="urn:microsoft.com/office/officeart/2005/8/layout/funnel1"/>
    <dgm:cxn modelId="{9510374E-C4BE-4CB3-AF7D-460F0D1FC933}" type="presOf" srcId="{92B5EFEC-271B-4156-B0DE-D5533E4527B1}" destId="{02B83C4A-8AE5-40B4-9740-5CCFF98498A1}" srcOrd="0" destOrd="0" presId="urn:microsoft.com/office/officeart/2005/8/layout/funnel1"/>
    <dgm:cxn modelId="{B8E2DBC6-4DF4-4B91-8A1A-E7BA3C7FE5F8}" srcId="{92B5EFEC-271B-4156-B0DE-D5533E4527B1}" destId="{DCD9A605-958B-493C-9F1E-5B7D720A2881}" srcOrd="3" destOrd="0" parTransId="{40C607D9-68EE-4512-8913-2BB33C020035}" sibTransId="{9E825830-F6F7-4FB0-BF63-23F9BBE20D31}"/>
    <dgm:cxn modelId="{A19F6E1A-0F89-48D6-B2D5-7CB83D5291BA}" type="presParOf" srcId="{02B83C4A-8AE5-40B4-9740-5CCFF98498A1}" destId="{3FC7B7FB-E979-4E3C-A0A0-53CFC2EB86D0}" srcOrd="0" destOrd="0" presId="urn:microsoft.com/office/officeart/2005/8/layout/funnel1"/>
    <dgm:cxn modelId="{FAF5D0FA-C37A-4030-BB58-1237B4FB460F}" type="presParOf" srcId="{02B83C4A-8AE5-40B4-9740-5CCFF98498A1}" destId="{ADB437D0-284A-4042-8D13-45EAD6E84214}" srcOrd="1" destOrd="0" presId="urn:microsoft.com/office/officeart/2005/8/layout/funnel1"/>
    <dgm:cxn modelId="{F7FCB94D-1E27-461C-87BA-C0643928EC3A}" type="presParOf" srcId="{02B83C4A-8AE5-40B4-9740-5CCFF98498A1}" destId="{4BDFF8FE-CE41-4FA2-B4B4-CB8405371C33}" srcOrd="2" destOrd="0" presId="urn:microsoft.com/office/officeart/2005/8/layout/funnel1"/>
    <dgm:cxn modelId="{021B3464-35C6-4ED7-83FD-3794D242D778}" type="presParOf" srcId="{02B83C4A-8AE5-40B4-9740-5CCFF98498A1}" destId="{C33436CE-5DD4-4CB9-ABEE-4636B35F26E3}" srcOrd="3" destOrd="0" presId="urn:microsoft.com/office/officeart/2005/8/layout/funnel1"/>
    <dgm:cxn modelId="{0B86ACF5-A5FB-492D-A978-6B17D7302390}" type="presParOf" srcId="{02B83C4A-8AE5-40B4-9740-5CCFF98498A1}" destId="{2EE601E1-C9E8-4A5E-B828-5AC1FC9BE211}" srcOrd="4" destOrd="0" presId="urn:microsoft.com/office/officeart/2005/8/layout/funnel1"/>
    <dgm:cxn modelId="{3152E4B2-ABDB-47D9-9983-B723EF000C78}" type="presParOf" srcId="{02B83C4A-8AE5-40B4-9740-5CCFF98498A1}" destId="{1C05DF31-B7C9-4243-A2E3-EC6C60309722}" srcOrd="5" destOrd="0" presId="urn:microsoft.com/office/officeart/2005/8/layout/funnel1"/>
    <dgm:cxn modelId="{AFF582B8-04E8-40AE-81E9-CDB589462A65}" type="presParOf" srcId="{02B83C4A-8AE5-40B4-9740-5CCFF98498A1}" destId="{99482035-3485-408C-8D00-0D268138F57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7B7FB-E979-4E3C-A0A0-53CFC2EB86D0}">
      <dsp:nvSpPr>
        <dsp:cNvPr id="0" name=""/>
        <dsp:cNvSpPr/>
      </dsp:nvSpPr>
      <dsp:spPr>
        <a:xfrm>
          <a:off x="1495399" y="213526"/>
          <a:ext cx="4237688" cy="147169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437D0-284A-4042-8D13-45EAD6E84214}">
      <dsp:nvSpPr>
        <dsp:cNvPr id="0" name=""/>
        <dsp:cNvSpPr/>
      </dsp:nvSpPr>
      <dsp:spPr>
        <a:xfrm>
          <a:off x="3210185" y="3817204"/>
          <a:ext cx="821257" cy="52560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FF8FE-CE41-4FA2-B4B4-CB8405371C33}">
      <dsp:nvSpPr>
        <dsp:cNvPr id="0" name=""/>
        <dsp:cNvSpPr/>
      </dsp:nvSpPr>
      <dsp:spPr>
        <a:xfrm>
          <a:off x="1649795" y="4237688"/>
          <a:ext cx="3942036" cy="98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Client Experience </a:t>
          </a:r>
          <a:endParaRPr lang="en-US" sz="3400" kern="1200" dirty="0"/>
        </a:p>
      </dsp:txBody>
      <dsp:txXfrm>
        <a:off x="1649795" y="4237688"/>
        <a:ext cx="3942036" cy="985509"/>
      </dsp:txXfrm>
    </dsp:sp>
    <dsp:sp modelId="{C33436CE-5DD4-4CB9-ABEE-4636B35F26E3}">
      <dsp:nvSpPr>
        <dsp:cNvPr id="0" name=""/>
        <dsp:cNvSpPr/>
      </dsp:nvSpPr>
      <dsp:spPr>
        <a:xfrm>
          <a:off x="3036078" y="1798882"/>
          <a:ext cx="1478263" cy="1478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Advisory function</a:t>
          </a:r>
          <a:endParaRPr lang="en-US" sz="1300" kern="1200" dirty="0"/>
        </a:p>
      </dsp:txBody>
      <dsp:txXfrm>
        <a:off x="3252565" y="2015369"/>
        <a:ext cx="1045289" cy="1045289"/>
      </dsp:txXfrm>
    </dsp:sp>
    <dsp:sp modelId="{2EE601E1-C9E8-4A5E-B828-5AC1FC9BE211}">
      <dsp:nvSpPr>
        <dsp:cNvPr id="0" name=""/>
        <dsp:cNvSpPr/>
      </dsp:nvSpPr>
      <dsp:spPr>
        <a:xfrm>
          <a:off x="1978298" y="689856"/>
          <a:ext cx="1478263" cy="1478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Complaints</a:t>
          </a:r>
          <a:endParaRPr lang="en-US" sz="1300" kern="1200" dirty="0"/>
        </a:p>
      </dsp:txBody>
      <dsp:txXfrm>
        <a:off x="2194785" y="906343"/>
        <a:ext cx="1045289" cy="1045289"/>
      </dsp:txXfrm>
    </dsp:sp>
    <dsp:sp modelId="{1C05DF31-B7C9-4243-A2E3-EC6C60309722}">
      <dsp:nvSpPr>
        <dsp:cNvPr id="0" name=""/>
        <dsp:cNvSpPr/>
      </dsp:nvSpPr>
      <dsp:spPr>
        <a:xfrm>
          <a:off x="3489412" y="332445"/>
          <a:ext cx="1478263" cy="1478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Compliments</a:t>
          </a:r>
          <a:endParaRPr lang="en-US" sz="1300" kern="1200" dirty="0"/>
        </a:p>
      </dsp:txBody>
      <dsp:txXfrm>
        <a:off x="3705899" y="548932"/>
        <a:ext cx="1045289" cy="1045289"/>
      </dsp:txXfrm>
    </dsp:sp>
    <dsp:sp modelId="{99482035-3485-408C-8D00-0D268138F57E}">
      <dsp:nvSpPr>
        <dsp:cNvPr id="0" name=""/>
        <dsp:cNvSpPr/>
      </dsp:nvSpPr>
      <dsp:spPr>
        <a:xfrm>
          <a:off x="1321292" y="32850"/>
          <a:ext cx="4599042" cy="36792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2699B-866B-49CF-BE0D-998D6540143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2676F-BB98-4CFD-BD2E-0D02E17B6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9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2958D0-CBCE-454B-BCB5-E4E053DEC946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8EFB84-799B-4AEF-90BA-98B3B735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8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1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2286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2286000"/>
            <a:ext cx="3429000" cy="114300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j-lt"/>
                <a:cs typeface="Arial"/>
              </a:defRPr>
            </a:lvl1pPr>
            <a:lvl2pPr marL="457200" indent="0">
              <a:buFontTx/>
              <a:buNone/>
              <a:defRPr sz="2000">
                <a:latin typeface="Arial"/>
                <a:cs typeface="Arial"/>
              </a:defRPr>
            </a:lvl2pPr>
            <a:lvl3pPr marL="914400" indent="0">
              <a:buFontTx/>
              <a:buNone/>
              <a:defRPr sz="2000">
                <a:latin typeface="Arial"/>
                <a:cs typeface="Arial"/>
              </a:defRPr>
            </a:lvl3pPr>
            <a:lvl4pPr marL="1371600" indent="0">
              <a:buFontTx/>
              <a:buNone/>
              <a:defRPr sz="2000">
                <a:latin typeface="Arial"/>
                <a:cs typeface="Arial"/>
              </a:defRPr>
            </a:lvl4pPr>
            <a:lvl5pPr marL="1828800" indent="0">
              <a:buFontTx/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Ethics Matters!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4800600" y="6172200"/>
            <a:ext cx="3657600" cy="45720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aseline="0">
                <a:solidFill>
                  <a:srgbClr val="215968"/>
                </a:solidFill>
                <a:latin typeface="+mn-lt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rgbClr val="215968"/>
                </a:solidFill>
                <a:latin typeface="+mn-lt"/>
                <a:cs typeface="Arial"/>
              </a:defRPr>
            </a:lvl2pPr>
            <a:lvl3pPr marL="914400" indent="0">
              <a:buFontTx/>
              <a:buNone/>
              <a:defRPr sz="1400">
                <a:solidFill>
                  <a:srgbClr val="215968"/>
                </a:solidFill>
                <a:latin typeface="+mn-lt"/>
                <a:cs typeface="Arial"/>
              </a:defRPr>
            </a:lvl3pPr>
            <a:lvl4pPr marL="1371600" indent="0">
              <a:buFontTx/>
              <a:buNone/>
              <a:defRPr sz="1400">
                <a:solidFill>
                  <a:srgbClr val="215968"/>
                </a:solidFill>
                <a:latin typeface="+mn-lt"/>
                <a:cs typeface="Arial"/>
              </a:defRPr>
            </a:lvl4pPr>
            <a:lvl5pPr marL="1828800" indent="0">
              <a:buFontTx/>
              <a:buNone/>
              <a:defRPr sz="1400">
                <a:solidFill>
                  <a:srgbClr val="215968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CA" dirty="0"/>
              <a:t>Secondary Affiliation/Logo</a:t>
            </a:r>
            <a:br>
              <a:rPr lang="en-CA" dirty="0"/>
            </a:br>
            <a:r>
              <a:rPr lang="en-CA" dirty="0"/>
              <a:t>(Click to edit)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6172200"/>
            <a:ext cx="3657600" cy="4572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aseline="0">
                <a:solidFill>
                  <a:srgbClr val="215968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CA" dirty="0"/>
              <a:t>Presenter names (Click to edit)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5" y="2286000"/>
            <a:ext cx="3249670" cy="1143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1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3048000" cy="1072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462272"/>
            <a:ext cx="3657600" cy="22458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CA" sz="1400" dirty="0">
                <a:solidFill>
                  <a:srgbClr val="4D7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www.hamiltonhealthsciences.ca</a:t>
            </a:r>
            <a:endParaRPr lang="en-US" sz="1400" dirty="0">
              <a:solidFill>
                <a:srgbClr val="4D728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829300"/>
            <a:ext cx="8001000" cy="228600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457200" indent="0" algn="ctr">
              <a:buFontTx/>
              <a:buNone/>
              <a:defRPr sz="1200" b="1"/>
            </a:lvl2pPr>
            <a:lvl3pPr marL="914400" indent="0" algn="ctr">
              <a:buFontTx/>
              <a:buNone/>
              <a:defRPr sz="1200" b="1"/>
            </a:lvl3pPr>
            <a:lvl4pPr marL="1371600" indent="0" algn="ctr">
              <a:buFontTx/>
              <a:buNone/>
              <a:defRPr sz="1200" b="1"/>
            </a:lvl4pPr>
            <a:lvl5pPr marL="1828800" indent="0" algn="ctr">
              <a:buFontTx/>
              <a:buNone/>
              <a:defRPr sz="1200" b="1"/>
            </a:lvl5pPr>
          </a:lstStyle>
          <a:p>
            <a:pPr lvl="0"/>
            <a:r>
              <a:rPr lang="en-CA" dirty="0"/>
              <a:t>Presentation Title (Click to edit)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6117336"/>
            <a:ext cx="8001000" cy="228600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1200" b="1"/>
            </a:lvl2pPr>
            <a:lvl3pPr marL="914400" indent="0" algn="ctr">
              <a:buFontTx/>
              <a:buNone/>
              <a:defRPr sz="1200" b="1"/>
            </a:lvl3pPr>
            <a:lvl4pPr marL="1371600" indent="0" algn="ctr">
              <a:buFontTx/>
              <a:buNone/>
              <a:defRPr sz="1200" b="1"/>
            </a:lvl4pPr>
            <a:lvl5pPr marL="1828800" indent="0" algn="ctr">
              <a:buFontTx/>
              <a:buNone/>
              <a:defRPr sz="1200" b="1"/>
            </a:lvl5pPr>
          </a:lstStyle>
          <a:p>
            <a:pPr lvl="0"/>
            <a:r>
              <a:rPr lang="en-CA" dirty="0"/>
              <a:t>Presenter name 1, Presenter name 2, Presenter name 3 (Click to edit)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3048000" cy="10720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743200" y="4462272"/>
            <a:ext cx="3657600" cy="22458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CA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www.hamiltonhealthsciences.ca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9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C5DC-33FD-4C11-B8A3-CB222AB7042E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6524-56BE-45D7-A0E8-6255E9D9C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914400" y="6062471"/>
            <a:ext cx="576072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2286000"/>
            <a:ext cx="75438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5972658"/>
            <a:ext cx="18288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7758" y="5972658"/>
            <a:ext cx="1761905" cy="5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2567" y="5987177"/>
            <a:ext cx="1590476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2286000"/>
            <a:ext cx="7543800" cy="3429000"/>
          </a:xfrm>
        </p:spPr>
        <p:txBody>
          <a:bodyPr lIns="0" tIns="0" rIns="0" bIns="0" numCol="2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3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4F7D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1828800"/>
            <a:ext cx="3429000" cy="2286000"/>
          </a:xfrm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800" b="0" i="0" baseline="0">
                <a:solidFill>
                  <a:srgbClr val="FFFFFF"/>
                </a:solidFill>
                <a:latin typeface="+mj-lt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2514600"/>
            <a:ext cx="0" cy="1069848"/>
          </a:xfrm>
          <a:prstGeom prst="line">
            <a:avLst/>
          </a:prstGeom>
          <a:ln>
            <a:solidFill>
              <a:srgbClr val="D1DD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34" y="5943600"/>
            <a:ext cx="1294932" cy="45465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3429000" cy="2286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FontTx/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500">
                <a:latin typeface="+mj-lt"/>
              </a:defRPr>
            </a:lvl2pPr>
            <a:lvl3pPr marL="914400" indent="0">
              <a:buFontTx/>
              <a:buNone/>
              <a:defRPr sz="4500">
                <a:latin typeface="+mj-lt"/>
              </a:defRPr>
            </a:lvl3pPr>
            <a:lvl4pPr marL="1371600" indent="0">
              <a:buFontTx/>
              <a:buNone/>
              <a:defRPr sz="4500">
                <a:latin typeface="+mj-lt"/>
              </a:defRPr>
            </a:lvl4pPr>
            <a:lvl5pPr marL="1828800" indent="0">
              <a:buFontTx/>
              <a:buNone/>
              <a:defRPr sz="4500">
                <a:latin typeface="+mj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0" y="2380376"/>
            <a:ext cx="0" cy="1143000"/>
          </a:xfrm>
          <a:prstGeom prst="line">
            <a:avLst/>
          </a:prstGeom>
          <a:ln>
            <a:solidFill>
              <a:srgbClr val="D1DD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34" y="5943600"/>
            <a:ext cx="1294932" cy="4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60136" y="0"/>
            <a:ext cx="3483864" cy="6858000"/>
          </a:xfrm>
        </p:spPr>
        <p:txBody>
          <a:bodyPr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2286000"/>
            <a:ext cx="4343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45720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127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45" y="6062472"/>
            <a:ext cx="563382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1224794"/>
            <a:ext cx="7772401" cy="494950"/>
          </a:xfrm>
        </p:spPr>
        <p:txBody>
          <a:bodyPr lIns="0" tIns="0" rIns="0" bIns="0" numCol="1" spcCol="22860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37160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CA" dirty="0"/>
              <a:t>Video Caption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accent5"/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899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7"/>
          </p:nvPr>
        </p:nvSpPr>
        <p:spPr>
          <a:xfrm>
            <a:off x="685799" y="2062308"/>
            <a:ext cx="7250297" cy="40001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12"/>
          <p:cNvSpPr>
            <a:spLocks noGrp="1"/>
          </p:cNvSpPr>
          <p:nvPr>
            <p:ph type="tbl" sz="quarter" idx="12"/>
          </p:nvPr>
        </p:nvSpPr>
        <p:spPr>
          <a:xfrm>
            <a:off x="914400" y="2286000"/>
            <a:ext cx="3429000" cy="3657600"/>
          </a:xfr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icon to add table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800600" y="2286000"/>
            <a:ext cx="3657600" cy="3657600"/>
          </a:xfr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icon to add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1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set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14400" y="2286000"/>
            <a:ext cx="3886200" cy="3657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257800" y="2286000"/>
            <a:ext cx="32004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8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set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0" y="2286000"/>
            <a:ext cx="3886200" cy="3657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4400" y="2286000"/>
            <a:ext cx="32004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7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4FD1-C36F-46A2-8D43-087F59CD8C78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5" r:id="rId6"/>
    <p:sldLayoutId id="2147483681" r:id="rId7"/>
    <p:sldLayoutId id="2147483683" r:id="rId8"/>
    <p:sldLayoutId id="2147483684" r:id="rId9"/>
    <p:sldLayoutId id="2147483682" r:id="rId10"/>
    <p:sldLayoutId id="214748368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ientsafetyinstitute.c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gionalethics@HHSC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ethicsnetwork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4647C5-C111-4391-B091-43E32A02B743}"/>
              </a:ext>
            </a:extLst>
          </p:cNvPr>
          <p:cNvSpPr txBox="1"/>
          <p:nvPr/>
        </p:nvSpPr>
        <p:spPr>
          <a:xfrm>
            <a:off x="3322529" y="4717290"/>
            <a:ext cx="513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Julija Kelecevic, </a:t>
            </a:r>
            <a:r>
              <a:rPr lang="en-US" i="1" dirty="0"/>
              <a:t>Regional Ethicist</a:t>
            </a:r>
          </a:p>
          <a:p>
            <a:pPr algn="r"/>
            <a:r>
              <a:rPr lang="en-US" dirty="0" smtClean="0"/>
              <a:t>Jan 27, 2023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3480" y="1051561"/>
            <a:ext cx="3931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If there’s something strange in your </a:t>
            </a:r>
            <a:r>
              <a:rPr lang="en-US" sz="2400" dirty="0" err="1" smtClean="0"/>
              <a:t>neighbourhood</a:t>
            </a:r>
            <a:r>
              <a:rPr lang="en-US" sz="2400" dirty="0" smtClean="0"/>
              <a:t>, who you </a:t>
            </a:r>
            <a:r>
              <a:rPr lang="en-US" sz="2400" dirty="0" err="1" smtClean="0"/>
              <a:t>gonna</a:t>
            </a:r>
            <a:r>
              <a:rPr lang="en-US" sz="2400" dirty="0" smtClean="0"/>
              <a:t> call?” </a:t>
            </a:r>
          </a:p>
          <a:p>
            <a:pPr algn="r"/>
            <a:r>
              <a:rPr lang="en-US" sz="2400" dirty="0" smtClean="0"/>
              <a:t>– The link between ethics, risk management, safety and client experience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18" y="4017768"/>
            <a:ext cx="1049282" cy="13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99" y="1333500"/>
            <a:ext cx="6459613" cy="30689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665794"/>
            <a:ext cx="829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https://www.hiroc.com/resources/risk-notes/link-between-risk-management-patient-safety-and-quality-improvement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2883" y="517155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Canadian Patient Safety Institute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8" y="488731"/>
            <a:ext cx="8528723" cy="49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79485"/>
            <a:ext cx="8623738" cy="66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434"/>
            <a:ext cx="8334375" cy="449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4400" y="2286000"/>
            <a:ext cx="75438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8056" y="2458184"/>
            <a:ext cx="1513490" cy="1336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Client Experience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282599" y="1473419"/>
            <a:ext cx="1371600" cy="812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Ethics   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5968399" y="2889108"/>
            <a:ext cx="1515789" cy="144501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Client Safety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61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</a:p>
          <a:p>
            <a:r>
              <a:rPr lang="en-US" dirty="0"/>
              <a:t>Knowing the limitations (scope/role) </a:t>
            </a:r>
          </a:p>
          <a:p>
            <a:r>
              <a:rPr lang="en-US" dirty="0" smtClean="0"/>
              <a:t>Integrated approach – balancing competing priorities; aligning with the organizational missions/vision/values</a:t>
            </a:r>
            <a:r>
              <a:rPr lang="en-US" smtClean="0"/>
              <a:t>, inviting client collaboration</a:t>
            </a:r>
            <a:endParaRPr lang="en-US" dirty="0" smtClean="0"/>
          </a:p>
          <a:p>
            <a:r>
              <a:rPr lang="en-US" dirty="0" smtClean="0"/>
              <a:t>Community of Practices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A7B6524-56BE-45D7-A0E8-6255E9D9C1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2668381"/>
            <a:ext cx="75438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  <a:p>
            <a:r>
              <a:rPr lang="en-US" dirty="0"/>
              <a:t>Use “Raise Hand” feature, </a:t>
            </a:r>
            <a:r>
              <a:rPr lang="en-US" i="1" dirty="0"/>
              <a:t>or</a:t>
            </a:r>
            <a:r>
              <a:rPr lang="en-US" dirty="0"/>
              <a:t> type question in chat box</a:t>
            </a:r>
          </a:p>
          <a:p>
            <a:r>
              <a:rPr lang="en-US" dirty="0"/>
              <a:t>If we didn’t get to your question, please forward to: </a:t>
            </a:r>
            <a:r>
              <a:rPr lang="en-US" dirty="0">
                <a:hlinkClick r:id="rId3"/>
              </a:rPr>
              <a:t>regionalethics@HHSC.CA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ln w="10160">
                  <a:solidFill>
                    <a:srgbClr val="D1DDE6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Ethics Education Series for </a:t>
            </a:r>
          </a:p>
          <a:p>
            <a:pPr lvl="0"/>
            <a:r>
              <a:rPr lang="en-US" sz="4000" b="1" dirty="0">
                <a:ln w="10160">
                  <a:solidFill>
                    <a:srgbClr val="D1DDE6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Community Service Providers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60" y="2016087"/>
            <a:ext cx="1858054" cy="14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7" y="4776716"/>
            <a:ext cx="8694121" cy="1744983"/>
          </a:xfrm>
          <a:prstGeom prst="rect">
            <a:avLst/>
          </a:prstGeom>
        </p:spPr>
      </p:pic>
      <p:pic>
        <p:nvPicPr>
          <p:cNvPr id="6" name="Picture 2" descr="We are privileged to provide care on lands that Indigenous peoples have called home for thousands of yea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97" y="36364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83771" y="1585703"/>
            <a:ext cx="7543800" cy="40353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Everyone will be muted except the host and moderator</a:t>
            </a:r>
          </a:p>
          <a:p>
            <a:r>
              <a:rPr lang="en-US" dirty="0"/>
              <a:t>Ask questions through the Zoom chat box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All webinars will be recorded and posted on </a:t>
            </a:r>
            <a:r>
              <a:rPr lang="en-US" dirty="0">
                <a:hlinkClick r:id="rId3"/>
              </a:rPr>
              <a:t>Regional Ethics Network</a:t>
            </a:r>
            <a:r>
              <a:rPr lang="en-US" dirty="0"/>
              <a:t> website </a:t>
            </a:r>
          </a:p>
          <a:p>
            <a:r>
              <a:rPr lang="en-US" dirty="0"/>
              <a:t>Evaluation to follow</a:t>
            </a:r>
          </a:p>
          <a:p>
            <a:r>
              <a:rPr lang="en-US" dirty="0"/>
              <a:t>Next month’s speaker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Webinar Housekeeping</a:t>
            </a: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934254" y="3036387"/>
            <a:ext cx="2621417" cy="77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4214" y="2947511"/>
            <a:ext cx="930729" cy="96561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5154" t="15191" r="26950" b="25636"/>
          <a:stretch/>
        </p:blipFill>
        <p:spPr bwMode="auto">
          <a:xfrm>
            <a:off x="4742860" y="2802781"/>
            <a:ext cx="2366463" cy="111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27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4647C5-C111-4391-B091-43E32A02B743}"/>
              </a:ext>
            </a:extLst>
          </p:cNvPr>
          <p:cNvSpPr txBox="1"/>
          <p:nvPr/>
        </p:nvSpPr>
        <p:spPr>
          <a:xfrm>
            <a:off x="3322529" y="4717290"/>
            <a:ext cx="513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Julija Kelecevic, </a:t>
            </a:r>
            <a:r>
              <a:rPr lang="en-US" i="1" dirty="0"/>
              <a:t>Regional Ethicist</a:t>
            </a:r>
          </a:p>
          <a:p>
            <a:pPr algn="r"/>
            <a:r>
              <a:rPr lang="en-US" dirty="0" smtClean="0"/>
              <a:t>Jan 27, 2023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3480" y="1051561"/>
            <a:ext cx="3931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If there’s something strange in your </a:t>
            </a:r>
            <a:r>
              <a:rPr lang="en-US" sz="2400" dirty="0" err="1" smtClean="0"/>
              <a:t>neighbourhood</a:t>
            </a:r>
            <a:r>
              <a:rPr lang="en-US" sz="2400" dirty="0" smtClean="0"/>
              <a:t>, who you </a:t>
            </a:r>
            <a:r>
              <a:rPr lang="en-US" sz="2400" dirty="0" err="1" smtClean="0"/>
              <a:t>gonna</a:t>
            </a:r>
            <a:r>
              <a:rPr lang="en-US" sz="2400" dirty="0" smtClean="0"/>
              <a:t> call?” </a:t>
            </a:r>
          </a:p>
          <a:p>
            <a:pPr algn="r"/>
            <a:r>
              <a:rPr lang="en-US" sz="2400" dirty="0" smtClean="0"/>
              <a:t>– The link between ethics, risk management, safety and client experience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18" y="3760207"/>
            <a:ext cx="1575062" cy="21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01CE3E-6F13-40B0-B467-F75204D242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this session, the participants will be able to:</a:t>
            </a:r>
          </a:p>
          <a:p>
            <a:r>
              <a:rPr lang="en-US" dirty="0" smtClean="0"/>
              <a:t>Define the concepts ethics, risk management, safety and client experience </a:t>
            </a:r>
          </a:p>
          <a:p>
            <a:r>
              <a:rPr lang="en-US" dirty="0" smtClean="0"/>
              <a:t>Describe the similarities and differences between these terms</a:t>
            </a:r>
          </a:p>
          <a:p>
            <a:r>
              <a:rPr lang="en-US" dirty="0" smtClean="0"/>
              <a:t>Reflect on how you approach these </a:t>
            </a:r>
          </a:p>
          <a:p>
            <a:r>
              <a:rPr lang="en-US" dirty="0" smtClean="0"/>
              <a:t>Discuss </a:t>
            </a:r>
            <a:r>
              <a:rPr lang="en-US" smtClean="0"/>
              <a:t>the </a:t>
            </a:r>
            <a:r>
              <a:rPr lang="en-US" smtClean="0"/>
              <a:t>organizational</a:t>
            </a:r>
            <a:r>
              <a:rPr lang="en-US" smtClean="0"/>
              <a:t> </a:t>
            </a:r>
            <a:r>
              <a:rPr lang="en-US" dirty="0" smtClean="0"/>
              <a:t>responses to the </a:t>
            </a:r>
            <a:r>
              <a:rPr lang="en-US" dirty="0" smtClean="0"/>
              <a:t>issues discussed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264BC-27EF-45BC-8669-215598126F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D57487-5E3C-4FA9-99D2-5A6D0A09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41490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309" y="685800"/>
            <a:ext cx="4961382" cy="49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71958"/>
            <a:ext cx="6858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0655" y="850528"/>
            <a:ext cx="2286000" cy="33855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Integrated Model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5605558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https://www.sketchbubble.com/en/presentation-quadruple-aim.html</a:t>
            </a:r>
          </a:p>
        </p:txBody>
      </p:sp>
    </p:spTree>
    <p:extLst>
      <p:ext uri="{BB962C8B-B14F-4D97-AF65-F5344CB8AC3E}">
        <p14:creationId xmlns:p14="http://schemas.microsoft.com/office/powerpoint/2010/main" val="38675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8BDB1B-DBB0-43B7-8252-0E46CBB76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b="0" i="0" u="none" strike="noStrike" dirty="0">
              <a:solidFill>
                <a:srgbClr val="101010"/>
              </a:solidFill>
              <a:effectLst/>
              <a:latin typeface="Lucida Calligraphy" panose="03010101010101010101" pitchFamily="66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1A1EBB-E09F-4CE8-9699-D339E646EB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– Miriam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035" y="1461343"/>
            <a:ext cx="4660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78-year widow, retired teacher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Lives in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Has five children, nobody lives locally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Diabetic with neuropathy, wheelchair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Recent diagnosis of Alzheimer’s –mild/moderate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Manages her ADLs with supports of HCCSS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fall recently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Started at the adult day program two weeks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Children insist on using restraints when  in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also insist </a:t>
            </a:r>
            <a:r>
              <a:rPr lang="en-US" dirty="0"/>
              <a:t>s</a:t>
            </a:r>
            <a:r>
              <a:rPr lang="en-US" dirty="0" smtClean="0"/>
              <a:t>he doesn’t need to eat kosher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Disabled Mobility Scooter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77" y="685800"/>
            <a:ext cx="2551823" cy="17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1432042"/>
              </p:ext>
            </p:extLst>
          </p:nvPr>
        </p:nvGraphicFramePr>
        <p:xfrm>
          <a:off x="1082566" y="504497"/>
          <a:ext cx="7241628" cy="525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9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HS_PPT_Presentation">
  <a:themeElements>
    <a:clrScheme name="HHS">
      <a:dk1>
        <a:sysClr val="windowText" lastClr="000000"/>
      </a:dk1>
      <a:lt1>
        <a:sysClr val="window" lastClr="FFFFFF"/>
      </a:lt1>
      <a:dk2>
        <a:srgbClr val="002855"/>
      </a:dk2>
      <a:lt2>
        <a:srgbClr val="EEECE1"/>
      </a:lt2>
      <a:accent1>
        <a:srgbClr val="5E8AB4"/>
      </a:accent1>
      <a:accent2>
        <a:srgbClr val="9E2A2B"/>
      </a:accent2>
      <a:accent3>
        <a:srgbClr val="9CDBD9"/>
      </a:accent3>
      <a:accent4>
        <a:srgbClr val="A7A4E0"/>
      </a:accent4>
      <a:accent5>
        <a:srgbClr val="D1DDE6"/>
      </a:accent5>
      <a:accent6>
        <a:srgbClr val="C66E4E"/>
      </a:accent6>
      <a:hlink>
        <a:srgbClr val="9E2A2B"/>
      </a:hlink>
      <a:folHlink>
        <a:srgbClr val="9E2A2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HS_PPT_Presentation_2016-12" id="{39E77757-750C-4534-AF47-FB0794C6D777}" vid="{9A16B3BD-484E-4EED-843E-C88B6B655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3431A7BB7D447B5D603B9AD1AA20E" ma:contentTypeVersion="1" ma:contentTypeDescription="Create a new document." ma:contentTypeScope="" ma:versionID="9e1217f258986fd24427e85bf93db0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c587d68ff6cce04b77e383d9a668c6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2D9D97-A4E5-4F0F-ADDB-11A1E1B77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4A6ECB-E650-4A6A-90B2-E7E130E53E3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742547-3399-401C-B02C-F9D975107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331</Words>
  <Application>Microsoft Office PowerPoint</Application>
  <PresentationFormat>On-screen Show (4:3)</PresentationFormat>
  <Paragraphs>72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Calligraphy</vt:lpstr>
      <vt:lpstr>Wingdings</vt:lpstr>
      <vt:lpstr>HHS_PPT_Presentation</vt:lpstr>
      <vt:lpstr>PowerPoint Presentation</vt:lpstr>
      <vt:lpstr>PowerPoint Presentation</vt:lpstr>
      <vt:lpstr>Webinar Housekeeping</vt:lpstr>
      <vt:lpstr>PowerPoint Presentation</vt:lpstr>
      <vt:lpstr>Objectives </vt:lpstr>
      <vt:lpstr>PowerPoint Presentation</vt:lpstr>
      <vt:lpstr>PowerPoint Presentation</vt:lpstr>
      <vt:lpstr>Case – Miriam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Couillard Ash</dc:creator>
  <cp:lastModifiedBy>kelecevicj@HHSC.ca</cp:lastModifiedBy>
  <cp:revision>651</cp:revision>
  <cp:lastPrinted>2022-09-23T17:44:58Z</cp:lastPrinted>
  <dcterms:created xsi:type="dcterms:W3CDTF">2017-01-25T15:45:32Z</dcterms:created>
  <dcterms:modified xsi:type="dcterms:W3CDTF">2023-01-27T16:42:54Z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1a903da9-e80c-40dc-aeb8-6e641dbe4675</vt:lpwstr>
  </property>
  <property fmtid="{D5CDD505-2E9C-101B-9397-08002B2CF9AE}" pid="3" name="ContentTypeId">
    <vt:lpwstr>0x0101002163431A7BB7D447B5D603B9AD1AA20E</vt:lpwstr>
  </property>
</Properties>
</file>