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colors3.xml" ContentType="application/vnd.openxmlformats-officedocument.drawingml.diagramColors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quickStyle3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92" r:id="rId27"/>
    <p:sldId id="276" r:id="rId28"/>
    <p:sldId id="274" r:id="rId29"/>
    <p:sldId id="275" r:id="rId30"/>
    <p:sldId id="287" r:id="rId31"/>
    <p:sldId id="288" r:id="rId32"/>
    <p:sldId id="289" r:id="rId33"/>
    <p:sldId id="290" r:id="rId34"/>
    <p:sldId id="291" r:id="rId35"/>
    <p:sldId id="293" r:id="rId36"/>
    <p:sldId id="294" r:id="rId37"/>
    <p:sldId id="296" r:id="rId38"/>
    <p:sldId id="297" r:id="rId39"/>
    <p:sldId id="298" r:id="rId40"/>
    <p:sldId id="299" r:id="rId41"/>
    <p:sldId id="300" r:id="rId42"/>
    <p:sldId id="301" r:id="rId43"/>
    <p:sldId id="295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884" y="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1172A-69CF-43D1-B224-5077E0E00E9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65F9FB61-3A1D-4B71-A1C3-87EA3F3118EF}">
      <dgm:prSet phldrT="[Text]"/>
      <dgm:spPr>
        <a:solidFill>
          <a:schemeClr val="accent1"/>
        </a:solidFill>
      </dgm:spPr>
      <dgm:t>
        <a:bodyPr/>
        <a:lstStyle/>
        <a:p>
          <a:r>
            <a:rPr lang="en-CA" dirty="0"/>
            <a:t>Box A</a:t>
          </a:r>
        </a:p>
      </dgm:t>
    </dgm:pt>
    <dgm:pt modelId="{D822DEC9-9AD4-4E56-82A2-A07113A81446}" type="parTrans" cxnId="{49C3492E-A100-4889-9AC3-A8934E26A63A}">
      <dgm:prSet/>
      <dgm:spPr/>
      <dgm:t>
        <a:bodyPr/>
        <a:lstStyle/>
        <a:p>
          <a:endParaRPr lang="en-CA"/>
        </a:p>
      </dgm:t>
    </dgm:pt>
    <dgm:pt modelId="{0BD451FD-2F8D-4B46-8695-6AA0016E83DD}" type="sibTrans" cxnId="{49C3492E-A100-4889-9AC3-A8934E26A63A}">
      <dgm:prSet/>
      <dgm:spPr/>
      <dgm:t>
        <a:bodyPr/>
        <a:lstStyle/>
        <a:p>
          <a:endParaRPr lang="en-CA"/>
        </a:p>
      </dgm:t>
    </dgm:pt>
    <dgm:pt modelId="{144D719E-0591-4D70-ABF8-AFD01BDC2FE8}">
      <dgm:prSet phldrT="[Text]"/>
      <dgm:spPr/>
      <dgm:t>
        <a:bodyPr/>
        <a:lstStyle/>
        <a:p>
          <a:r>
            <a:rPr lang="en-CA" dirty="0"/>
            <a:t>Box B</a:t>
          </a:r>
        </a:p>
      </dgm:t>
    </dgm:pt>
    <dgm:pt modelId="{F306E082-7239-4BA8-8C1D-C8C5BC14CA1A}" type="parTrans" cxnId="{F5118929-9BEB-4DB9-8673-67EA7D99C4ED}">
      <dgm:prSet/>
      <dgm:spPr/>
      <dgm:t>
        <a:bodyPr/>
        <a:lstStyle/>
        <a:p>
          <a:endParaRPr lang="en-CA"/>
        </a:p>
      </dgm:t>
    </dgm:pt>
    <dgm:pt modelId="{38625C5D-5159-4629-A4AE-E76915BE9F89}" type="sibTrans" cxnId="{F5118929-9BEB-4DB9-8673-67EA7D99C4ED}">
      <dgm:prSet/>
      <dgm:spPr/>
      <dgm:t>
        <a:bodyPr/>
        <a:lstStyle/>
        <a:p>
          <a:endParaRPr lang="en-CA"/>
        </a:p>
      </dgm:t>
    </dgm:pt>
    <dgm:pt modelId="{97DBDF38-C8F2-4D80-96F6-037D1AA1CF75}">
      <dgm:prSet phldrT="[Text]"/>
      <dgm:spPr/>
      <dgm:t>
        <a:bodyPr/>
        <a:lstStyle/>
        <a:p>
          <a:r>
            <a:rPr lang="en-CA" dirty="0"/>
            <a:t>Box C</a:t>
          </a:r>
        </a:p>
      </dgm:t>
    </dgm:pt>
    <dgm:pt modelId="{5702971D-D9A8-4B8C-B14E-F9B40BB27E83}" type="parTrans" cxnId="{611ECBB9-A5A6-4E82-8E22-6EEBDD57F498}">
      <dgm:prSet/>
      <dgm:spPr/>
      <dgm:t>
        <a:bodyPr/>
        <a:lstStyle/>
        <a:p>
          <a:endParaRPr lang="en-CA"/>
        </a:p>
      </dgm:t>
    </dgm:pt>
    <dgm:pt modelId="{42FA8522-3091-4AAA-918D-8DCEFB9983BF}" type="sibTrans" cxnId="{611ECBB9-A5A6-4E82-8E22-6EEBDD57F498}">
      <dgm:prSet/>
      <dgm:spPr/>
      <dgm:t>
        <a:bodyPr/>
        <a:lstStyle/>
        <a:p>
          <a:endParaRPr lang="en-CA"/>
        </a:p>
      </dgm:t>
    </dgm:pt>
    <dgm:pt modelId="{4D576601-A73E-4756-B6AD-623592655106}" type="pres">
      <dgm:prSet presAssocID="{AFD1172A-69CF-43D1-B224-5077E0E00E97}" presName="diagram" presStyleCnt="0">
        <dgm:presLayoutVars>
          <dgm:dir/>
          <dgm:resizeHandles val="exact"/>
        </dgm:presLayoutVars>
      </dgm:prSet>
      <dgm:spPr/>
    </dgm:pt>
    <dgm:pt modelId="{9CF280B7-476D-4F4F-AA81-5AB6FB1B7E86}" type="pres">
      <dgm:prSet presAssocID="{65F9FB61-3A1D-4B71-A1C3-87EA3F3118EF}" presName="node" presStyleLbl="node1" presStyleIdx="0" presStyleCnt="3">
        <dgm:presLayoutVars>
          <dgm:bulletEnabled val="1"/>
        </dgm:presLayoutVars>
      </dgm:prSet>
      <dgm:spPr/>
    </dgm:pt>
    <dgm:pt modelId="{BC03EE0C-D6A8-475A-BF77-324AC828761E}" type="pres">
      <dgm:prSet presAssocID="{0BD451FD-2F8D-4B46-8695-6AA0016E83DD}" presName="sibTrans" presStyleCnt="0"/>
      <dgm:spPr/>
    </dgm:pt>
    <dgm:pt modelId="{81657AA5-AB36-45E4-BD27-E16BC037B112}" type="pres">
      <dgm:prSet presAssocID="{144D719E-0591-4D70-ABF8-AFD01BDC2FE8}" presName="node" presStyleLbl="node1" presStyleIdx="1" presStyleCnt="3">
        <dgm:presLayoutVars>
          <dgm:bulletEnabled val="1"/>
        </dgm:presLayoutVars>
      </dgm:prSet>
      <dgm:spPr/>
    </dgm:pt>
    <dgm:pt modelId="{C8BF7CA1-A073-4DA1-8505-03F0757F590E}" type="pres">
      <dgm:prSet presAssocID="{38625C5D-5159-4629-A4AE-E76915BE9F89}" presName="sibTrans" presStyleCnt="0"/>
      <dgm:spPr/>
    </dgm:pt>
    <dgm:pt modelId="{CAC94E9E-A80C-4240-AAFF-066F5CE785B4}" type="pres">
      <dgm:prSet presAssocID="{97DBDF38-C8F2-4D80-96F6-037D1AA1CF75}" presName="node" presStyleLbl="node1" presStyleIdx="2" presStyleCnt="3">
        <dgm:presLayoutVars>
          <dgm:bulletEnabled val="1"/>
        </dgm:presLayoutVars>
      </dgm:prSet>
      <dgm:spPr/>
    </dgm:pt>
  </dgm:ptLst>
  <dgm:cxnLst>
    <dgm:cxn modelId="{21C9E003-13A2-4B78-9636-87B9D5E95D1F}" type="presOf" srcId="{97DBDF38-C8F2-4D80-96F6-037D1AA1CF75}" destId="{CAC94E9E-A80C-4240-AAFF-066F5CE785B4}" srcOrd="0" destOrd="0" presId="urn:microsoft.com/office/officeart/2005/8/layout/default"/>
    <dgm:cxn modelId="{89623307-0A3F-47C5-A652-794F67FCC624}" type="presOf" srcId="{65F9FB61-3A1D-4B71-A1C3-87EA3F3118EF}" destId="{9CF280B7-476D-4F4F-AA81-5AB6FB1B7E86}" srcOrd="0" destOrd="0" presId="urn:microsoft.com/office/officeart/2005/8/layout/default"/>
    <dgm:cxn modelId="{F5118929-9BEB-4DB9-8673-67EA7D99C4ED}" srcId="{AFD1172A-69CF-43D1-B224-5077E0E00E97}" destId="{144D719E-0591-4D70-ABF8-AFD01BDC2FE8}" srcOrd="1" destOrd="0" parTransId="{F306E082-7239-4BA8-8C1D-C8C5BC14CA1A}" sibTransId="{38625C5D-5159-4629-A4AE-E76915BE9F89}"/>
    <dgm:cxn modelId="{49C3492E-A100-4889-9AC3-A8934E26A63A}" srcId="{AFD1172A-69CF-43D1-B224-5077E0E00E97}" destId="{65F9FB61-3A1D-4B71-A1C3-87EA3F3118EF}" srcOrd="0" destOrd="0" parTransId="{D822DEC9-9AD4-4E56-82A2-A07113A81446}" sibTransId="{0BD451FD-2F8D-4B46-8695-6AA0016E83DD}"/>
    <dgm:cxn modelId="{0514984E-D762-4C4E-93F4-CE7240536B51}" type="presOf" srcId="{144D719E-0591-4D70-ABF8-AFD01BDC2FE8}" destId="{81657AA5-AB36-45E4-BD27-E16BC037B112}" srcOrd="0" destOrd="0" presId="urn:microsoft.com/office/officeart/2005/8/layout/default"/>
    <dgm:cxn modelId="{611ECBB9-A5A6-4E82-8E22-6EEBDD57F498}" srcId="{AFD1172A-69CF-43D1-B224-5077E0E00E97}" destId="{97DBDF38-C8F2-4D80-96F6-037D1AA1CF75}" srcOrd="2" destOrd="0" parTransId="{5702971D-D9A8-4B8C-B14E-F9B40BB27E83}" sibTransId="{42FA8522-3091-4AAA-918D-8DCEFB9983BF}"/>
    <dgm:cxn modelId="{346113DA-217B-437D-B62A-39BB7C0AF2EB}" type="presOf" srcId="{AFD1172A-69CF-43D1-B224-5077E0E00E97}" destId="{4D576601-A73E-4756-B6AD-623592655106}" srcOrd="0" destOrd="0" presId="urn:microsoft.com/office/officeart/2005/8/layout/default"/>
    <dgm:cxn modelId="{230FD83B-4000-4EEF-A376-A6BEC7FCC30B}" type="presParOf" srcId="{4D576601-A73E-4756-B6AD-623592655106}" destId="{9CF280B7-476D-4F4F-AA81-5AB6FB1B7E86}" srcOrd="0" destOrd="0" presId="urn:microsoft.com/office/officeart/2005/8/layout/default"/>
    <dgm:cxn modelId="{3F77F4F2-EDC1-46FC-A75C-1ED0888564A4}" type="presParOf" srcId="{4D576601-A73E-4756-B6AD-623592655106}" destId="{BC03EE0C-D6A8-475A-BF77-324AC828761E}" srcOrd="1" destOrd="0" presId="urn:microsoft.com/office/officeart/2005/8/layout/default"/>
    <dgm:cxn modelId="{8A1C7D0E-1DDE-4C2D-8219-D6A2CE446EB1}" type="presParOf" srcId="{4D576601-A73E-4756-B6AD-623592655106}" destId="{81657AA5-AB36-45E4-BD27-E16BC037B112}" srcOrd="2" destOrd="0" presId="urn:microsoft.com/office/officeart/2005/8/layout/default"/>
    <dgm:cxn modelId="{4768BFCE-BF2E-42BD-8418-78080F81A873}" type="presParOf" srcId="{4D576601-A73E-4756-B6AD-623592655106}" destId="{C8BF7CA1-A073-4DA1-8505-03F0757F590E}" srcOrd="3" destOrd="0" presId="urn:microsoft.com/office/officeart/2005/8/layout/default"/>
    <dgm:cxn modelId="{419F1C61-B628-47D3-9B66-E05FFB509EE0}" type="presParOf" srcId="{4D576601-A73E-4756-B6AD-623592655106}" destId="{CAC94E9E-A80C-4240-AAFF-066F5CE785B4}" srcOrd="4" destOrd="0" presId="urn:microsoft.com/office/officeart/2005/8/layout/default"/>
  </dgm:cxnLst>
  <dgm:bg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D1172A-69CF-43D1-B224-5077E0E00E9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65F9FB61-3A1D-4B71-A1C3-87EA3F3118EF}">
      <dgm:prSet phldrT="[Text]"/>
      <dgm:spPr/>
      <dgm:t>
        <a:bodyPr/>
        <a:lstStyle/>
        <a:p>
          <a:r>
            <a:rPr lang="en-CA" dirty="0"/>
            <a:t>Box A</a:t>
          </a:r>
        </a:p>
      </dgm:t>
    </dgm:pt>
    <dgm:pt modelId="{D822DEC9-9AD4-4E56-82A2-A07113A81446}" type="parTrans" cxnId="{49C3492E-A100-4889-9AC3-A8934E26A63A}">
      <dgm:prSet/>
      <dgm:spPr/>
      <dgm:t>
        <a:bodyPr/>
        <a:lstStyle/>
        <a:p>
          <a:endParaRPr lang="en-CA"/>
        </a:p>
      </dgm:t>
    </dgm:pt>
    <dgm:pt modelId="{0BD451FD-2F8D-4B46-8695-6AA0016E83DD}" type="sibTrans" cxnId="{49C3492E-A100-4889-9AC3-A8934E26A63A}">
      <dgm:prSet/>
      <dgm:spPr/>
      <dgm:t>
        <a:bodyPr/>
        <a:lstStyle/>
        <a:p>
          <a:endParaRPr lang="en-CA"/>
        </a:p>
      </dgm:t>
    </dgm:pt>
    <dgm:pt modelId="{144D719E-0591-4D70-ABF8-AFD01BDC2FE8}">
      <dgm:prSet phldrT="[Text]"/>
      <dgm:spPr/>
      <dgm:t>
        <a:bodyPr/>
        <a:lstStyle/>
        <a:p>
          <a:r>
            <a:rPr lang="en-CA" dirty="0"/>
            <a:t>Box B</a:t>
          </a:r>
        </a:p>
      </dgm:t>
    </dgm:pt>
    <dgm:pt modelId="{F306E082-7239-4BA8-8C1D-C8C5BC14CA1A}" type="parTrans" cxnId="{F5118929-9BEB-4DB9-8673-67EA7D99C4ED}">
      <dgm:prSet/>
      <dgm:spPr/>
      <dgm:t>
        <a:bodyPr/>
        <a:lstStyle/>
        <a:p>
          <a:endParaRPr lang="en-CA"/>
        </a:p>
      </dgm:t>
    </dgm:pt>
    <dgm:pt modelId="{38625C5D-5159-4629-A4AE-E76915BE9F89}" type="sibTrans" cxnId="{F5118929-9BEB-4DB9-8673-67EA7D99C4ED}">
      <dgm:prSet/>
      <dgm:spPr/>
      <dgm:t>
        <a:bodyPr/>
        <a:lstStyle/>
        <a:p>
          <a:endParaRPr lang="en-CA"/>
        </a:p>
      </dgm:t>
    </dgm:pt>
    <dgm:pt modelId="{4D576601-A73E-4756-B6AD-623592655106}" type="pres">
      <dgm:prSet presAssocID="{AFD1172A-69CF-43D1-B224-5077E0E00E97}" presName="diagram" presStyleCnt="0">
        <dgm:presLayoutVars>
          <dgm:dir/>
          <dgm:resizeHandles val="exact"/>
        </dgm:presLayoutVars>
      </dgm:prSet>
      <dgm:spPr/>
    </dgm:pt>
    <dgm:pt modelId="{9CF280B7-476D-4F4F-AA81-5AB6FB1B7E86}" type="pres">
      <dgm:prSet presAssocID="{65F9FB61-3A1D-4B71-A1C3-87EA3F3118EF}" presName="node" presStyleLbl="node1" presStyleIdx="0" presStyleCnt="2">
        <dgm:presLayoutVars>
          <dgm:bulletEnabled val="1"/>
        </dgm:presLayoutVars>
      </dgm:prSet>
      <dgm:spPr/>
    </dgm:pt>
    <dgm:pt modelId="{BC03EE0C-D6A8-475A-BF77-324AC828761E}" type="pres">
      <dgm:prSet presAssocID="{0BD451FD-2F8D-4B46-8695-6AA0016E83DD}" presName="sibTrans" presStyleCnt="0"/>
      <dgm:spPr/>
    </dgm:pt>
    <dgm:pt modelId="{81657AA5-AB36-45E4-BD27-E16BC037B112}" type="pres">
      <dgm:prSet presAssocID="{144D719E-0591-4D70-ABF8-AFD01BDC2FE8}" presName="node" presStyleLbl="node1" presStyleIdx="1" presStyleCnt="2">
        <dgm:presLayoutVars>
          <dgm:bulletEnabled val="1"/>
        </dgm:presLayoutVars>
      </dgm:prSet>
      <dgm:spPr/>
    </dgm:pt>
  </dgm:ptLst>
  <dgm:cxnLst>
    <dgm:cxn modelId="{F5118929-9BEB-4DB9-8673-67EA7D99C4ED}" srcId="{AFD1172A-69CF-43D1-B224-5077E0E00E97}" destId="{144D719E-0591-4D70-ABF8-AFD01BDC2FE8}" srcOrd="1" destOrd="0" parTransId="{F306E082-7239-4BA8-8C1D-C8C5BC14CA1A}" sibTransId="{38625C5D-5159-4629-A4AE-E76915BE9F89}"/>
    <dgm:cxn modelId="{49C3492E-A100-4889-9AC3-A8934E26A63A}" srcId="{AFD1172A-69CF-43D1-B224-5077E0E00E97}" destId="{65F9FB61-3A1D-4B71-A1C3-87EA3F3118EF}" srcOrd="0" destOrd="0" parTransId="{D822DEC9-9AD4-4E56-82A2-A07113A81446}" sibTransId="{0BD451FD-2F8D-4B46-8695-6AA0016E83DD}"/>
    <dgm:cxn modelId="{B61B06A8-4D07-4995-B224-32A662453D3C}" type="presOf" srcId="{AFD1172A-69CF-43D1-B224-5077E0E00E97}" destId="{4D576601-A73E-4756-B6AD-623592655106}" srcOrd="0" destOrd="0" presId="urn:microsoft.com/office/officeart/2005/8/layout/default"/>
    <dgm:cxn modelId="{E60E53C9-DE3C-436E-8B92-F99E1FBA6569}" type="presOf" srcId="{144D719E-0591-4D70-ABF8-AFD01BDC2FE8}" destId="{81657AA5-AB36-45E4-BD27-E16BC037B112}" srcOrd="0" destOrd="0" presId="urn:microsoft.com/office/officeart/2005/8/layout/default"/>
    <dgm:cxn modelId="{7E9FF2CD-BC7F-4FE3-BDA7-48303A1026C5}" type="presOf" srcId="{65F9FB61-3A1D-4B71-A1C3-87EA3F3118EF}" destId="{9CF280B7-476D-4F4F-AA81-5AB6FB1B7E86}" srcOrd="0" destOrd="0" presId="urn:microsoft.com/office/officeart/2005/8/layout/default"/>
    <dgm:cxn modelId="{307F6F3F-A712-43AD-9E4A-F21DA6024806}" type="presParOf" srcId="{4D576601-A73E-4756-B6AD-623592655106}" destId="{9CF280B7-476D-4F4F-AA81-5AB6FB1B7E86}" srcOrd="0" destOrd="0" presId="urn:microsoft.com/office/officeart/2005/8/layout/default"/>
    <dgm:cxn modelId="{5C8F8B97-ADB0-4F01-87AD-2A66567B0040}" type="presParOf" srcId="{4D576601-A73E-4756-B6AD-623592655106}" destId="{BC03EE0C-D6A8-475A-BF77-324AC828761E}" srcOrd="1" destOrd="0" presId="urn:microsoft.com/office/officeart/2005/8/layout/default"/>
    <dgm:cxn modelId="{6998D514-526F-42C8-BF55-86BDE9BB5BCC}" type="presParOf" srcId="{4D576601-A73E-4756-B6AD-623592655106}" destId="{81657AA5-AB36-45E4-BD27-E16BC037B11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D1172A-69CF-43D1-B224-5077E0E00E9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65F9FB61-3A1D-4B71-A1C3-87EA3F3118EF}">
      <dgm:prSet phldrT="[Text]"/>
      <dgm:spPr/>
      <dgm:t>
        <a:bodyPr/>
        <a:lstStyle/>
        <a:p>
          <a:r>
            <a:rPr lang="en-CA" dirty="0"/>
            <a:t>Box A</a:t>
          </a:r>
        </a:p>
      </dgm:t>
    </dgm:pt>
    <dgm:pt modelId="{D822DEC9-9AD4-4E56-82A2-A07113A81446}" type="parTrans" cxnId="{49C3492E-A100-4889-9AC3-A8934E26A63A}">
      <dgm:prSet/>
      <dgm:spPr/>
      <dgm:t>
        <a:bodyPr/>
        <a:lstStyle/>
        <a:p>
          <a:endParaRPr lang="en-CA"/>
        </a:p>
      </dgm:t>
    </dgm:pt>
    <dgm:pt modelId="{0BD451FD-2F8D-4B46-8695-6AA0016E83DD}" type="sibTrans" cxnId="{49C3492E-A100-4889-9AC3-A8934E26A63A}">
      <dgm:prSet/>
      <dgm:spPr/>
      <dgm:t>
        <a:bodyPr/>
        <a:lstStyle/>
        <a:p>
          <a:endParaRPr lang="en-CA"/>
        </a:p>
      </dgm:t>
    </dgm:pt>
    <dgm:pt modelId="{144D719E-0591-4D70-ABF8-AFD01BDC2FE8}">
      <dgm:prSet phldrT="[Text]"/>
      <dgm:spPr/>
      <dgm:t>
        <a:bodyPr/>
        <a:lstStyle/>
        <a:p>
          <a:r>
            <a:rPr lang="en-CA" dirty="0"/>
            <a:t>Box B</a:t>
          </a:r>
        </a:p>
      </dgm:t>
    </dgm:pt>
    <dgm:pt modelId="{F306E082-7239-4BA8-8C1D-C8C5BC14CA1A}" type="parTrans" cxnId="{F5118929-9BEB-4DB9-8673-67EA7D99C4ED}">
      <dgm:prSet/>
      <dgm:spPr/>
      <dgm:t>
        <a:bodyPr/>
        <a:lstStyle/>
        <a:p>
          <a:endParaRPr lang="en-CA"/>
        </a:p>
      </dgm:t>
    </dgm:pt>
    <dgm:pt modelId="{38625C5D-5159-4629-A4AE-E76915BE9F89}" type="sibTrans" cxnId="{F5118929-9BEB-4DB9-8673-67EA7D99C4ED}">
      <dgm:prSet/>
      <dgm:spPr/>
      <dgm:t>
        <a:bodyPr/>
        <a:lstStyle/>
        <a:p>
          <a:endParaRPr lang="en-CA"/>
        </a:p>
      </dgm:t>
    </dgm:pt>
    <dgm:pt modelId="{4D576601-A73E-4756-B6AD-623592655106}" type="pres">
      <dgm:prSet presAssocID="{AFD1172A-69CF-43D1-B224-5077E0E00E97}" presName="diagram" presStyleCnt="0">
        <dgm:presLayoutVars>
          <dgm:dir/>
          <dgm:resizeHandles val="exact"/>
        </dgm:presLayoutVars>
      </dgm:prSet>
      <dgm:spPr/>
    </dgm:pt>
    <dgm:pt modelId="{9CF280B7-476D-4F4F-AA81-5AB6FB1B7E86}" type="pres">
      <dgm:prSet presAssocID="{65F9FB61-3A1D-4B71-A1C3-87EA3F3118EF}" presName="node" presStyleLbl="node1" presStyleIdx="0" presStyleCnt="2">
        <dgm:presLayoutVars>
          <dgm:bulletEnabled val="1"/>
        </dgm:presLayoutVars>
      </dgm:prSet>
      <dgm:spPr/>
    </dgm:pt>
    <dgm:pt modelId="{BC03EE0C-D6A8-475A-BF77-324AC828761E}" type="pres">
      <dgm:prSet presAssocID="{0BD451FD-2F8D-4B46-8695-6AA0016E83DD}" presName="sibTrans" presStyleCnt="0"/>
      <dgm:spPr/>
    </dgm:pt>
    <dgm:pt modelId="{81657AA5-AB36-45E4-BD27-E16BC037B112}" type="pres">
      <dgm:prSet presAssocID="{144D719E-0591-4D70-ABF8-AFD01BDC2FE8}" presName="node" presStyleLbl="node1" presStyleIdx="1" presStyleCnt="2">
        <dgm:presLayoutVars>
          <dgm:bulletEnabled val="1"/>
        </dgm:presLayoutVars>
      </dgm:prSet>
      <dgm:spPr/>
    </dgm:pt>
  </dgm:ptLst>
  <dgm:cxnLst>
    <dgm:cxn modelId="{F5118929-9BEB-4DB9-8673-67EA7D99C4ED}" srcId="{AFD1172A-69CF-43D1-B224-5077E0E00E97}" destId="{144D719E-0591-4D70-ABF8-AFD01BDC2FE8}" srcOrd="1" destOrd="0" parTransId="{F306E082-7239-4BA8-8C1D-C8C5BC14CA1A}" sibTransId="{38625C5D-5159-4629-A4AE-E76915BE9F89}"/>
    <dgm:cxn modelId="{49C3492E-A100-4889-9AC3-A8934E26A63A}" srcId="{AFD1172A-69CF-43D1-B224-5077E0E00E97}" destId="{65F9FB61-3A1D-4B71-A1C3-87EA3F3118EF}" srcOrd="0" destOrd="0" parTransId="{D822DEC9-9AD4-4E56-82A2-A07113A81446}" sibTransId="{0BD451FD-2F8D-4B46-8695-6AA0016E83DD}"/>
    <dgm:cxn modelId="{C967A752-ECC0-4119-806E-9E9273299F9B}" type="presOf" srcId="{144D719E-0591-4D70-ABF8-AFD01BDC2FE8}" destId="{81657AA5-AB36-45E4-BD27-E16BC037B112}" srcOrd="0" destOrd="0" presId="urn:microsoft.com/office/officeart/2005/8/layout/default"/>
    <dgm:cxn modelId="{5ADDE774-6869-4AAB-AC77-3EC0D5A23DA1}" type="presOf" srcId="{AFD1172A-69CF-43D1-B224-5077E0E00E97}" destId="{4D576601-A73E-4756-B6AD-623592655106}" srcOrd="0" destOrd="0" presId="urn:microsoft.com/office/officeart/2005/8/layout/default"/>
    <dgm:cxn modelId="{157214DC-636C-4009-AD88-B21E674F4B32}" type="presOf" srcId="{65F9FB61-3A1D-4B71-A1C3-87EA3F3118EF}" destId="{9CF280B7-476D-4F4F-AA81-5AB6FB1B7E86}" srcOrd="0" destOrd="0" presId="urn:microsoft.com/office/officeart/2005/8/layout/default"/>
    <dgm:cxn modelId="{20E7B364-5360-430B-A28E-6556B118CAEB}" type="presParOf" srcId="{4D576601-A73E-4756-B6AD-623592655106}" destId="{9CF280B7-476D-4F4F-AA81-5AB6FB1B7E86}" srcOrd="0" destOrd="0" presId="urn:microsoft.com/office/officeart/2005/8/layout/default"/>
    <dgm:cxn modelId="{9CC31E32-A904-4FB5-A9D7-216D9D9C56A1}" type="presParOf" srcId="{4D576601-A73E-4756-B6AD-623592655106}" destId="{BC03EE0C-D6A8-475A-BF77-324AC828761E}" srcOrd="1" destOrd="0" presId="urn:microsoft.com/office/officeart/2005/8/layout/default"/>
    <dgm:cxn modelId="{AA66E98F-3039-4646-961A-3F2ADB139227}" type="presParOf" srcId="{4D576601-A73E-4756-B6AD-623592655106}" destId="{81657AA5-AB36-45E4-BD27-E16BC037B11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D1172A-69CF-43D1-B224-5077E0E00E9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65F9FB61-3A1D-4B71-A1C3-87EA3F3118EF}">
      <dgm:prSet phldrT="[Text]"/>
      <dgm:spPr/>
      <dgm:t>
        <a:bodyPr/>
        <a:lstStyle/>
        <a:p>
          <a:r>
            <a:rPr lang="en-CA" dirty="0"/>
            <a:t>Box A</a:t>
          </a:r>
        </a:p>
        <a:p>
          <a:r>
            <a:rPr lang="en-CA" dirty="0"/>
            <a:t>33%</a:t>
          </a:r>
        </a:p>
      </dgm:t>
    </dgm:pt>
    <dgm:pt modelId="{D822DEC9-9AD4-4E56-82A2-A07113A81446}" type="parTrans" cxnId="{49C3492E-A100-4889-9AC3-A8934E26A63A}">
      <dgm:prSet/>
      <dgm:spPr/>
      <dgm:t>
        <a:bodyPr/>
        <a:lstStyle/>
        <a:p>
          <a:endParaRPr lang="en-CA"/>
        </a:p>
      </dgm:t>
    </dgm:pt>
    <dgm:pt modelId="{0BD451FD-2F8D-4B46-8695-6AA0016E83DD}" type="sibTrans" cxnId="{49C3492E-A100-4889-9AC3-A8934E26A63A}">
      <dgm:prSet/>
      <dgm:spPr/>
      <dgm:t>
        <a:bodyPr/>
        <a:lstStyle/>
        <a:p>
          <a:endParaRPr lang="en-CA"/>
        </a:p>
      </dgm:t>
    </dgm:pt>
    <dgm:pt modelId="{144D719E-0591-4D70-ABF8-AFD01BDC2FE8}">
      <dgm:prSet phldrT="[Text]"/>
      <dgm:spPr/>
      <dgm:t>
        <a:bodyPr/>
        <a:lstStyle/>
        <a:p>
          <a:r>
            <a:rPr lang="en-CA" dirty="0"/>
            <a:t>Box B</a:t>
          </a:r>
        </a:p>
        <a:p>
          <a:r>
            <a:rPr lang="en-CA" dirty="0"/>
            <a:t>50%</a:t>
          </a:r>
        </a:p>
      </dgm:t>
    </dgm:pt>
    <dgm:pt modelId="{F306E082-7239-4BA8-8C1D-C8C5BC14CA1A}" type="parTrans" cxnId="{F5118929-9BEB-4DB9-8673-67EA7D99C4ED}">
      <dgm:prSet/>
      <dgm:spPr/>
      <dgm:t>
        <a:bodyPr/>
        <a:lstStyle/>
        <a:p>
          <a:endParaRPr lang="en-CA"/>
        </a:p>
      </dgm:t>
    </dgm:pt>
    <dgm:pt modelId="{38625C5D-5159-4629-A4AE-E76915BE9F89}" type="sibTrans" cxnId="{F5118929-9BEB-4DB9-8673-67EA7D99C4ED}">
      <dgm:prSet/>
      <dgm:spPr/>
      <dgm:t>
        <a:bodyPr/>
        <a:lstStyle/>
        <a:p>
          <a:endParaRPr lang="en-CA"/>
        </a:p>
      </dgm:t>
    </dgm:pt>
    <dgm:pt modelId="{4D576601-A73E-4756-B6AD-623592655106}" type="pres">
      <dgm:prSet presAssocID="{AFD1172A-69CF-43D1-B224-5077E0E00E97}" presName="diagram" presStyleCnt="0">
        <dgm:presLayoutVars>
          <dgm:dir/>
          <dgm:resizeHandles val="exact"/>
        </dgm:presLayoutVars>
      </dgm:prSet>
      <dgm:spPr/>
    </dgm:pt>
    <dgm:pt modelId="{9CF280B7-476D-4F4F-AA81-5AB6FB1B7E86}" type="pres">
      <dgm:prSet presAssocID="{65F9FB61-3A1D-4B71-A1C3-87EA3F3118EF}" presName="node" presStyleLbl="node1" presStyleIdx="0" presStyleCnt="2">
        <dgm:presLayoutVars>
          <dgm:bulletEnabled val="1"/>
        </dgm:presLayoutVars>
      </dgm:prSet>
      <dgm:spPr/>
    </dgm:pt>
    <dgm:pt modelId="{BC03EE0C-D6A8-475A-BF77-324AC828761E}" type="pres">
      <dgm:prSet presAssocID="{0BD451FD-2F8D-4B46-8695-6AA0016E83DD}" presName="sibTrans" presStyleCnt="0"/>
      <dgm:spPr/>
    </dgm:pt>
    <dgm:pt modelId="{81657AA5-AB36-45E4-BD27-E16BC037B112}" type="pres">
      <dgm:prSet presAssocID="{144D719E-0591-4D70-ABF8-AFD01BDC2FE8}" presName="node" presStyleLbl="node1" presStyleIdx="1" presStyleCnt="2">
        <dgm:presLayoutVars>
          <dgm:bulletEnabled val="1"/>
        </dgm:presLayoutVars>
      </dgm:prSet>
      <dgm:spPr/>
    </dgm:pt>
  </dgm:ptLst>
  <dgm:cxnLst>
    <dgm:cxn modelId="{F5118929-9BEB-4DB9-8673-67EA7D99C4ED}" srcId="{AFD1172A-69CF-43D1-B224-5077E0E00E97}" destId="{144D719E-0591-4D70-ABF8-AFD01BDC2FE8}" srcOrd="1" destOrd="0" parTransId="{F306E082-7239-4BA8-8C1D-C8C5BC14CA1A}" sibTransId="{38625C5D-5159-4629-A4AE-E76915BE9F89}"/>
    <dgm:cxn modelId="{49C3492E-A100-4889-9AC3-A8934E26A63A}" srcId="{AFD1172A-69CF-43D1-B224-5077E0E00E97}" destId="{65F9FB61-3A1D-4B71-A1C3-87EA3F3118EF}" srcOrd="0" destOrd="0" parTransId="{D822DEC9-9AD4-4E56-82A2-A07113A81446}" sibTransId="{0BD451FD-2F8D-4B46-8695-6AA0016E83DD}"/>
    <dgm:cxn modelId="{A6C22A5D-F92F-4A61-A0D3-E97BD570E782}" type="presOf" srcId="{65F9FB61-3A1D-4B71-A1C3-87EA3F3118EF}" destId="{9CF280B7-476D-4F4F-AA81-5AB6FB1B7E86}" srcOrd="0" destOrd="0" presId="urn:microsoft.com/office/officeart/2005/8/layout/default"/>
    <dgm:cxn modelId="{C705D86C-0F8F-4105-BD89-19F72E9A93E6}" type="presOf" srcId="{144D719E-0591-4D70-ABF8-AFD01BDC2FE8}" destId="{81657AA5-AB36-45E4-BD27-E16BC037B112}" srcOrd="0" destOrd="0" presId="urn:microsoft.com/office/officeart/2005/8/layout/default"/>
    <dgm:cxn modelId="{392FE6AE-6B94-4D34-A3F8-61FADAAF3237}" type="presOf" srcId="{AFD1172A-69CF-43D1-B224-5077E0E00E97}" destId="{4D576601-A73E-4756-B6AD-623592655106}" srcOrd="0" destOrd="0" presId="urn:microsoft.com/office/officeart/2005/8/layout/default"/>
    <dgm:cxn modelId="{B5A7971F-BDC5-4D1F-805A-C38B2E846A7C}" type="presParOf" srcId="{4D576601-A73E-4756-B6AD-623592655106}" destId="{9CF280B7-476D-4F4F-AA81-5AB6FB1B7E86}" srcOrd="0" destOrd="0" presId="urn:microsoft.com/office/officeart/2005/8/layout/default"/>
    <dgm:cxn modelId="{841119B2-6734-428C-A8F3-04E1A4FD65D7}" type="presParOf" srcId="{4D576601-A73E-4756-B6AD-623592655106}" destId="{BC03EE0C-D6A8-475A-BF77-324AC828761E}" srcOrd="1" destOrd="0" presId="urn:microsoft.com/office/officeart/2005/8/layout/default"/>
    <dgm:cxn modelId="{94A8D975-0984-4A0F-A8A8-C631BC5ECCB7}" type="presParOf" srcId="{4D576601-A73E-4756-B6AD-623592655106}" destId="{81657AA5-AB36-45E4-BD27-E16BC037B11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04BB24-43D9-4CD7-A8D9-B30CD83E121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B9E2499-EB59-4B18-8EBE-08CA8A7E3C81}">
      <dgm:prSet phldrT="[Text]"/>
      <dgm:spPr/>
      <dgm:t>
        <a:bodyPr/>
        <a:lstStyle/>
        <a:p>
          <a:r>
            <a:rPr lang="en-CA" dirty="0"/>
            <a:t>blame M=4.8</a:t>
          </a:r>
        </a:p>
      </dgm:t>
    </dgm:pt>
    <dgm:pt modelId="{9EA79F2B-4D5B-4A47-A2AE-028A5AAAD7D0}" type="parTrans" cxnId="{3F1247BA-C815-489E-85BF-04FC09560804}">
      <dgm:prSet/>
      <dgm:spPr/>
      <dgm:t>
        <a:bodyPr/>
        <a:lstStyle/>
        <a:p>
          <a:endParaRPr lang="en-CA"/>
        </a:p>
      </dgm:t>
    </dgm:pt>
    <dgm:pt modelId="{13039E60-E266-4A8B-8A10-2843A2B3EF1D}" type="sibTrans" cxnId="{3F1247BA-C815-489E-85BF-04FC09560804}">
      <dgm:prSet/>
      <dgm:spPr/>
      <dgm:t>
        <a:bodyPr/>
        <a:lstStyle/>
        <a:p>
          <a:endParaRPr lang="en-CA"/>
        </a:p>
      </dgm:t>
    </dgm:pt>
    <dgm:pt modelId="{C65807B1-719D-45B0-91CA-B86084287784}">
      <dgm:prSet phldrT="[Text]"/>
      <dgm:spPr/>
      <dgm:t>
        <a:bodyPr/>
        <a:lstStyle/>
        <a:p>
          <a:r>
            <a:rPr lang="en-CA" dirty="0"/>
            <a:t>77% intended</a:t>
          </a:r>
        </a:p>
      </dgm:t>
    </dgm:pt>
    <dgm:pt modelId="{7195FC24-4A46-4E39-9F10-01F71C60B20E}" type="parTrans" cxnId="{E60A16CA-CFCD-4BFC-90A1-E1BFDAFEFDA5}">
      <dgm:prSet/>
      <dgm:spPr/>
      <dgm:t>
        <a:bodyPr/>
        <a:lstStyle/>
        <a:p>
          <a:endParaRPr lang="en-CA"/>
        </a:p>
      </dgm:t>
    </dgm:pt>
    <dgm:pt modelId="{AC2D8B0C-55C1-495D-BA31-8DD8076AB781}" type="sibTrans" cxnId="{E60A16CA-CFCD-4BFC-90A1-E1BFDAFEFDA5}">
      <dgm:prSet/>
      <dgm:spPr/>
      <dgm:t>
        <a:bodyPr/>
        <a:lstStyle/>
        <a:p>
          <a:endParaRPr lang="en-CA"/>
        </a:p>
      </dgm:t>
    </dgm:pt>
    <dgm:pt modelId="{DD5E5889-439B-4F92-84BB-099FDB4135D6}">
      <dgm:prSet phldrT="[Text]"/>
      <dgm:spPr>
        <a:solidFill>
          <a:srgbClr val="92D050"/>
        </a:solidFill>
      </dgm:spPr>
      <dgm:t>
        <a:bodyPr/>
        <a:lstStyle/>
        <a:p>
          <a:r>
            <a:rPr lang="en-CA" dirty="0"/>
            <a:t>Help</a:t>
          </a:r>
        </a:p>
      </dgm:t>
    </dgm:pt>
    <dgm:pt modelId="{EF5A110C-9D68-49F1-BF39-E647A92737FC}" type="parTrans" cxnId="{D5AE0BAD-3B85-4CCB-A583-A0904E4BF0F1}">
      <dgm:prSet/>
      <dgm:spPr/>
      <dgm:t>
        <a:bodyPr/>
        <a:lstStyle/>
        <a:p>
          <a:endParaRPr lang="en-CA"/>
        </a:p>
      </dgm:t>
    </dgm:pt>
    <dgm:pt modelId="{EDE8E004-FDD4-403B-9523-2DBB5D0CAB41}" type="sibTrans" cxnId="{D5AE0BAD-3B85-4CCB-A583-A0904E4BF0F1}">
      <dgm:prSet/>
      <dgm:spPr/>
      <dgm:t>
        <a:bodyPr/>
        <a:lstStyle/>
        <a:p>
          <a:endParaRPr lang="en-CA"/>
        </a:p>
      </dgm:t>
    </dgm:pt>
    <dgm:pt modelId="{C7DD1B7D-077E-4E0C-B7B2-F206B90D37D6}">
      <dgm:prSet phldrT="[Text]"/>
      <dgm:spPr/>
      <dgm:t>
        <a:bodyPr/>
        <a:lstStyle/>
        <a:p>
          <a:r>
            <a:rPr lang="en-CA" dirty="0"/>
            <a:t>praise M=1.4</a:t>
          </a:r>
        </a:p>
      </dgm:t>
    </dgm:pt>
    <dgm:pt modelId="{8A17CE16-A23C-494F-AB3E-EBAD9C16AD6A}" type="parTrans" cxnId="{5BBFD4F1-B660-46B5-8B84-911C02BCF368}">
      <dgm:prSet/>
      <dgm:spPr/>
      <dgm:t>
        <a:bodyPr/>
        <a:lstStyle/>
        <a:p>
          <a:endParaRPr lang="en-CA"/>
        </a:p>
      </dgm:t>
    </dgm:pt>
    <dgm:pt modelId="{532A0A30-7B10-4F29-B76F-8B243CF0AB58}" type="sibTrans" cxnId="{5BBFD4F1-B660-46B5-8B84-911C02BCF368}">
      <dgm:prSet/>
      <dgm:spPr/>
      <dgm:t>
        <a:bodyPr/>
        <a:lstStyle/>
        <a:p>
          <a:endParaRPr lang="en-CA"/>
        </a:p>
      </dgm:t>
    </dgm:pt>
    <dgm:pt modelId="{B43C14F5-37C9-49E5-BEFE-2BD6014E1F92}">
      <dgm:prSet phldrT="[Text]"/>
      <dgm:spPr/>
      <dgm:t>
        <a:bodyPr/>
        <a:lstStyle/>
        <a:p>
          <a:r>
            <a:rPr lang="en-CA" dirty="0"/>
            <a:t>70% unintended</a:t>
          </a:r>
        </a:p>
      </dgm:t>
    </dgm:pt>
    <dgm:pt modelId="{F0C2D707-3EBB-431D-B39B-C80A66DDB15B}" type="parTrans" cxnId="{C0387A5C-E184-415E-BF4B-35AF942D7AAF}">
      <dgm:prSet/>
      <dgm:spPr/>
      <dgm:t>
        <a:bodyPr/>
        <a:lstStyle/>
        <a:p>
          <a:endParaRPr lang="en-CA"/>
        </a:p>
      </dgm:t>
    </dgm:pt>
    <dgm:pt modelId="{2D17AE74-9C75-463D-B397-32BDE2BF3193}" type="sibTrans" cxnId="{C0387A5C-E184-415E-BF4B-35AF942D7AAF}">
      <dgm:prSet/>
      <dgm:spPr/>
      <dgm:t>
        <a:bodyPr/>
        <a:lstStyle/>
        <a:p>
          <a:endParaRPr lang="en-CA"/>
        </a:p>
      </dgm:t>
    </dgm:pt>
    <dgm:pt modelId="{351BDBDF-FC29-4E7F-8A8B-4852043F49D3}">
      <dgm:prSet phldrT="[Text]"/>
      <dgm:spPr>
        <a:solidFill>
          <a:srgbClr val="92D050"/>
        </a:solidFill>
      </dgm:spPr>
      <dgm:t>
        <a:bodyPr/>
        <a:lstStyle/>
        <a:p>
          <a:r>
            <a:rPr lang="en-CA" dirty="0"/>
            <a:t>Harm</a:t>
          </a:r>
        </a:p>
      </dgm:t>
    </dgm:pt>
    <dgm:pt modelId="{C01275E0-66EC-42CA-9D0B-AF60D2BA336A}" type="sibTrans" cxnId="{719F7A28-725B-422A-8B37-204B758DB643}">
      <dgm:prSet/>
      <dgm:spPr/>
      <dgm:t>
        <a:bodyPr/>
        <a:lstStyle/>
        <a:p>
          <a:endParaRPr lang="en-CA"/>
        </a:p>
      </dgm:t>
    </dgm:pt>
    <dgm:pt modelId="{B8C87F44-CBB7-48A9-A25F-D599EB57FB16}" type="parTrans" cxnId="{719F7A28-725B-422A-8B37-204B758DB643}">
      <dgm:prSet/>
      <dgm:spPr/>
      <dgm:t>
        <a:bodyPr/>
        <a:lstStyle/>
        <a:p>
          <a:endParaRPr lang="en-CA"/>
        </a:p>
      </dgm:t>
    </dgm:pt>
    <dgm:pt modelId="{D48C839D-733D-4657-9D7C-0D9F16FA3009}" type="pres">
      <dgm:prSet presAssocID="{C304BB24-43D9-4CD7-A8D9-B30CD83E1218}" presName="Name0" presStyleCnt="0">
        <dgm:presLayoutVars>
          <dgm:dir/>
          <dgm:animLvl val="lvl"/>
          <dgm:resizeHandles val="exact"/>
        </dgm:presLayoutVars>
      </dgm:prSet>
      <dgm:spPr/>
    </dgm:pt>
    <dgm:pt modelId="{29185719-351B-416E-A6C1-C242F35C74C5}" type="pres">
      <dgm:prSet presAssocID="{351BDBDF-FC29-4E7F-8A8B-4852043F49D3}" presName="composite" presStyleCnt="0"/>
      <dgm:spPr/>
    </dgm:pt>
    <dgm:pt modelId="{0D7DBFBA-7DA0-4D5F-8A10-BADF2D4E2369}" type="pres">
      <dgm:prSet presAssocID="{351BDBDF-FC29-4E7F-8A8B-4852043F49D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25B79E0-47BB-41BD-9976-852C1330395C}" type="pres">
      <dgm:prSet presAssocID="{351BDBDF-FC29-4E7F-8A8B-4852043F49D3}" presName="desTx" presStyleLbl="alignAccFollowNode1" presStyleIdx="0" presStyleCnt="2">
        <dgm:presLayoutVars>
          <dgm:bulletEnabled val="1"/>
        </dgm:presLayoutVars>
      </dgm:prSet>
      <dgm:spPr/>
    </dgm:pt>
    <dgm:pt modelId="{FD3BFBE8-1865-4F00-A772-7285D5355D9D}" type="pres">
      <dgm:prSet presAssocID="{C01275E0-66EC-42CA-9D0B-AF60D2BA336A}" presName="space" presStyleCnt="0"/>
      <dgm:spPr/>
    </dgm:pt>
    <dgm:pt modelId="{1B408DF7-0B80-4139-A3EE-6CD6FB3C69B4}" type="pres">
      <dgm:prSet presAssocID="{DD5E5889-439B-4F92-84BB-099FDB4135D6}" presName="composite" presStyleCnt="0"/>
      <dgm:spPr/>
    </dgm:pt>
    <dgm:pt modelId="{B753BAFC-D133-49D2-9094-61F29202A0C4}" type="pres">
      <dgm:prSet presAssocID="{DD5E5889-439B-4F92-84BB-099FDB4135D6}" presName="parTx" presStyleLbl="alignNode1" presStyleIdx="1" presStyleCnt="2" custLinFactNeighborX="-1382" custLinFactNeighborY="483">
        <dgm:presLayoutVars>
          <dgm:chMax val="0"/>
          <dgm:chPref val="0"/>
          <dgm:bulletEnabled val="1"/>
        </dgm:presLayoutVars>
      </dgm:prSet>
      <dgm:spPr/>
    </dgm:pt>
    <dgm:pt modelId="{654DEDBB-2DCB-4D44-917D-1D46C5868413}" type="pres">
      <dgm:prSet presAssocID="{DD5E5889-439B-4F92-84BB-099FDB4135D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19F7A28-725B-422A-8B37-204B758DB643}" srcId="{C304BB24-43D9-4CD7-A8D9-B30CD83E1218}" destId="{351BDBDF-FC29-4E7F-8A8B-4852043F49D3}" srcOrd="0" destOrd="0" parTransId="{B8C87F44-CBB7-48A9-A25F-D599EB57FB16}" sibTransId="{C01275E0-66EC-42CA-9D0B-AF60D2BA336A}"/>
    <dgm:cxn modelId="{C0387A5C-E184-415E-BF4B-35AF942D7AAF}" srcId="{DD5E5889-439B-4F92-84BB-099FDB4135D6}" destId="{B43C14F5-37C9-49E5-BEFE-2BD6014E1F92}" srcOrd="1" destOrd="0" parTransId="{F0C2D707-3EBB-431D-B39B-C80A66DDB15B}" sibTransId="{2D17AE74-9C75-463D-B397-32BDE2BF3193}"/>
    <dgm:cxn modelId="{76489861-B79B-4AC2-9B50-0B534E21FD3A}" type="presOf" srcId="{DD5E5889-439B-4F92-84BB-099FDB4135D6}" destId="{B753BAFC-D133-49D2-9094-61F29202A0C4}" srcOrd="0" destOrd="0" presId="urn:microsoft.com/office/officeart/2005/8/layout/hList1"/>
    <dgm:cxn modelId="{6E650962-F166-4067-B5AB-C0390C8A8C20}" type="presOf" srcId="{B43C14F5-37C9-49E5-BEFE-2BD6014E1F92}" destId="{654DEDBB-2DCB-4D44-917D-1D46C5868413}" srcOrd="0" destOrd="1" presId="urn:microsoft.com/office/officeart/2005/8/layout/hList1"/>
    <dgm:cxn modelId="{14BFA768-DAFC-4676-95B6-03BA72458F38}" type="presOf" srcId="{3B9E2499-EB59-4B18-8EBE-08CA8A7E3C81}" destId="{A25B79E0-47BB-41BD-9976-852C1330395C}" srcOrd="0" destOrd="0" presId="urn:microsoft.com/office/officeart/2005/8/layout/hList1"/>
    <dgm:cxn modelId="{1D87154C-98B9-4FBB-8BCB-6CDD7B00C5F4}" type="presOf" srcId="{C65807B1-719D-45B0-91CA-B86084287784}" destId="{A25B79E0-47BB-41BD-9976-852C1330395C}" srcOrd="0" destOrd="1" presId="urn:microsoft.com/office/officeart/2005/8/layout/hList1"/>
    <dgm:cxn modelId="{476B417A-BC31-4711-B0E5-4E8477233C8B}" type="presOf" srcId="{C304BB24-43D9-4CD7-A8D9-B30CD83E1218}" destId="{D48C839D-733D-4657-9D7C-0D9F16FA3009}" srcOrd="0" destOrd="0" presId="urn:microsoft.com/office/officeart/2005/8/layout/hList1"/>
    <dgm:cxn modelId="{342BC5A5-06C9-495E-A9FF-F6014B3A68D3}" type="presOf" srcId="{351BDBDF-FC29-4E7F-8A8B-4852043F49D3}" destId="{0D7DBFBA-7DA0-4D5F-8A10-BADF2D4E2369}" srcOrd="0" destOrd="0" presId="urn:microsoft.com/office/officeart/2005/8/layout/hList1"/>
    <dgm:cxn modelId="{D5AE0BAD-3B85-4CCB-A583-A0904E4BF0F1}" srcId="{C304BB24-43D9-4CD7-A8D9-B30CD83E1218}" destId="{DD5E5889-439B-4F92-84BB-099FDB4135D6}" srcOrd="1" destOrd="0" parTransId="{EF5A110C-9D68-49F1-BF39-E647A92737FC}" sibTransId="{EDE8E004-FDD4-403B-9523-2DBB5D0CAB41}"/>
    <dgm:cxn modelId="{3F1247BA-C815-489E-85BF-04FC09560804}" srcId="{351BDBDF-FC29-4E7F-8A8B-4852043F49D3}" destId="{3B9E2499-EB59-4B18-8EBE-08CA8A7E3C81}" srcOrd="0" destOrd="0" parTransId="{9EA79F2B-4D5B-4A47-A2AE-028A5AAAD7D0}" sibTransId="{13039E60-E266-4A8B-8A10-2843A2B3EF1D}"/>
    <dgm:cxn modelId="{E60A16CA-CFCD-4BFC-90A1-E1BFDAFEFDA5}" srcId="{351BDBDF-FC29-4E7F-8A8B-4852043F49D3}" destId="{C65807B1-719D-45B0-91CA-B86084287784}" srcOrd="1" destOrd="0" parTransId="{7195FC24-4A46-4E39-9F10-01F71C60B20E}" sibTransId="{AC2D8B0C-55C1-495D-BA31-8DD8076AB781}"/>
    <dgm:cxn modelId="{603926D1-B1D9-4326-8952-AA2E04B7423C}" type="presOf" srcId="{C7DD1B7D-077E-4E0C-B7B2-F206B90D37D6}" destId="{654DEDBB-2DCB-4D44-917D-1D46C5868413}" srcOrd="0" destOrd="0" presId="urn:microsoft.com/office/officeart/2005/8/layout/hList1"/>
    <dgm:cxn modelId="{5BBFD4F1-B660-46B5-8B84-911C02BCF368}" srcId="{DD5E5889-439B-4F92-84BB-099FDB4135D6}" destId="{C7DD1B7D-077E-4E0C-B7B2-F206B90D37D6}" srcOrd="0" destOrd="0" parTransId="{8A17CE16-A23C-494F-AB3E-EBAD9C16AD6A}" sibTransId="{532A0A30-7B10-4F29-B76F-8B243CF0AB58}"/>
    <dgm:cxn modelId="{D7E39F91-8104-42A0-B17D-C31D0215166E}" type="presParOf" srcId="{D48C839D-733D-4657-9D7C-0D9F16FA3009}" destId="{29185719-351B-416E-A6C1-C242F35C74C5}" srcOrd="0" destOrd="0" presId="urn:microsoft.com/office/officeart/2005/8/layout/hList1"/>
    <dgm:cxn modelId="{45DE1416-ED58-4419-AE47-2C8BB046FF65}" type="presParOf" srcId="{29185719-351B-416E-A6C1-C242F35C74C5}" destId="{0D7DBFBA-7DA0-4D5F-8A10-BADF2D4E2369}" srcOrd="0" destOrd="0" presId="urn:microsoft.com/office/officeart/2005/8/layout/hList1"/>
    <dgm:cxn modelId="{656A25E7-3F8D-417F-92E4-3FED6DCA5AAC}" type="presParOf" srcId="{29185719-351B-416E-A6C1-C242F35C74C5}" destId="{A25B79E0-47BB-41BD-9976-852C1330395C}" srcOrd="1" destOrd="0" presId="urn:microsoft.com/office/officeart/2005/8/layout/hList1"/>
    <dgm:cxn modelId="{4BE3A086-9FC5-4096-8EB7-3E52AD482980}" type="presParOf" srcId="{D48C839D-733D-4657-9D7C-0D9F16FA3009}" destId="{FD3BFBE8-1865-4F00-A772-7285D5355D9D}" srcOrd="1" destOrd="0" presId="urn:microsoft.com/office/officeart/2005/8/layout/hList1"/>
    <dgm:cxn modelId="{D10CC320-0144-4BE1-9690-10E5DEA08104}" type="presParOf" srcId="{D48C839D-733D-4657-9D7C-0D9F16FA3009}" destId="{1B408DF7-0B80-4139-A3EE-6CD6FB3C69B4}" srcOrd="2" destOrd="0" presId="urn:microsoft.com/office/officeart/2005/8/layout/hList1"/>
    <dgm:cxn modelId="{2D5C49EE-A240-4A42-82DB-3D3A1931FB39}" type="presParOf" srcId="{1B408DF7-0B80-4139-A3EE-6CD6FB3C69B4}" destId="{B753BAFC-D133-49D2-9094-61F29202A0C4}" srcOrd="0" destOrd="0" presId="urn:microsoft.com/office/officeart/2005/8/layout/hList1"/>
    <dgm:cxn modelId="{5783AB84-240A-4FDF-AE30-D6548831C37A}" type="presParOf" srcId="{1B408DF7-0B80-4139-A3EE-6CD6FB3C69B4}" destId="{654DEDBB-2DCB-4D44-917D-1D46C58684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280B7-476D-4F4F-AA81-5AB6FB1B7E86}">
      <dsp:nvSpPr>
        <dsp:cNvPr id="0" name=""/>
        <dsp:cNvSpPr/>
      </dsp:nvSpPr>
      <dsp:spPr>
        <a:xfrm>
          <a:off x="169775" y="843"/>
          <a:ext cx="3757166" cy="2254299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500" kern="1200" dirty="0"/>
            <a:t>Box A</a:t>
          </a:r>
        </a:p>
      </dsp:txBody>
      <dsp:txXfrm>
        <a:off x="169775" y="843"/>
        <a:ext cx="3757166" cy="2254299"/>
      </dsp:txXfrm>
    </dsp:sp>
    <dsp:sp modelId="{81657AA5-AB36-45E4-BD27-E16BC037B112}">
      <dsp:nvSpPr>
        <dsp:cNvPr id="0" name=""/>
        <dsp:cNvSpPr/>
      </dsp:nvSpPr>
      <dsp:spPr>
        <a:xfrm>
          <a:off x="4302658" y="843"/>
          <a:ext cx="3757166" cy="2254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500" kern="1200" dirty="0"/>
            <a:t>Box B</a:t>
          </a:r>
        </a:p>
      </dsp:txBody>
      <dsp:txXfrm>
        <a:off x="4302658" y="843"/>
        <a:ext cx="3757166" cy="2254299"/>
      </dsp:txXfrm>
    </dsp:sp>
    <dsp:sp modelId="{CAC94E9E-A80C-4240-AAFF-066F5CE785B4}">
      <dsp:nvSpPr>
        <dsp:cNvPr id="0" name=""/>
        <dsp:cNvSpPr/>
      </dsp:nvSpPr>
      <dsp:spPr>
        <a:xfrm>
          <a:off x="2236216" y="2630859"/>
          <a:ext cx="3757166" cy="2254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500" kern="1200" dirty="0"/>
            <a:t>Box C</a:t>
          </a:r>
        </a:p>
      </dsp:txBody>
      <dsp:txXfrm>
        <a:off x="2236216" y="2630859"/>
        <a:ext cx="3757166" cy="2254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280B7-476D-4F4F-AA81-5AB6FB1B7E86}">
      <dsp:nvSpPr>
        <dsp:cNvPr id="0" name=""/>
        <dsp:cNvSpPr/>
      </dsp:nvSpPr>
      <dsp:spPr>
        <a:xfrm>
          <a:off x="1004" y="1087610"/>
          <a:ext cx="3917900" cy="2350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500" kern="1200" dirty="0"/>
            <a:t>Box A</a:t>
          </a:r>
        </a:p>
      </dsp:txBody>
      <dsp:txXfrm>
        <a:off x="1004" y="1087610"/>
        <a:ext cx="3917900" cy="2350740"/>
      </dsp:txXfrm>
    </dsp:sp>
    <dsp:sp modelId="{81657AA5-AB36-45E4-BD27-E16BC037B112}">
      <dsp:nvSpPr>
        <dsp:cNvPr id="0" name=""/>
        <dsp:cNvSpPr/>
      </dsp:nvSpPr>
      <dsp:spPr>
        <a:xfrm>
          <a:off x="4310695" y="1087610"/>
          <a:ext cx="3917900" cy="2350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500" kern="1200" dirty="0"/>
            <a:t>Box B</a:t>
          </a:r>
        </a:p>
      </dsp:txBody>
      <dsp:txXfrm>
        <a:off x="4310695" y="1087610"/>
        <a:ext cx="3917900" cy="2350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280B7-476D-4F4F-AA81-5AB6FB1B7E86}">
      <dsp:nvSpPr>
        <dsp:cNvPr id="0" name=""/>
        <dsp:cNvSpPr/>
      </dsp:nvSpPr>
      <dsp:spPr>
        <a:xfrm>
          <a:off x="1004" y="1087610"/>
          <a:ext cx="3917900" cy="2350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500" kern="1200" dirty="0"/>
            <a:t>Box A</a:t>
          </a:r>
        </a:p>
      </dsp:txBody>
      <dsp:txXfrm>
        <a:off x="1004" y="1087610"/>
        <a:ext cx="3917900" cy="2350740"/>
      </dsp:txXfrm>
    </dsp:sp>
    <dsp:sp modelId="{81657AA5-AB36-45E4-BD27-E16BC037B112}">
      <dsp:nvSpPr>
        <dsp:cNvPr id="0" name=""/>
        <dsp:cNvSpPr/>
      </dsp:nvSpPr>
      <dsp:spPr>
        <a:xfrm>
          <a:off x="4310695" y="1087610"/>
          <a:ext cx="3917900" cy="2350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500" kern="1200" dirty="0"/>
            <a:t>Box B</a:t>
          </a:r>
        </a:p>
      </dsp:txBody>
      <dsp:txXfrm>
        <a:off x="4310695" y="1087610"/>
        <a:ext cx="3917900" cy="2350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280B7-476D-4F4F-AA81-5AB6FB1B7E86}">
      <dsp:nvSpPr>
        <dsp:cNvPr id="0" name=""/>
        <dsp:cNvSpPr/>
      </dsp:nvSpPr>
      <dsp:spPr>
        <a:xfrm>
          <a:off x="1004" y="1087610"/>
          <a:ext cx="3917900" cy="2350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5700" kern="1200" dirty="0"/>
            <a:t>Box A</a:t>
          </a:r>
        </a:p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5700" kern="1200" dirty="0"/>
            <a:t>33%</a:t>
          </a:r>
        </a:p>
      </dsp:txBody>
      <dsp:txXfrm>
        <a:off x="1004" y="1087610"/>
        <a:ext cx="3917900" cy="2350740"/>
      </dsp:txXfrm>
    </dsp:sp>
    <dsp:sp modelId="{81657AA5-AB36-45E4-BD27-E16BC037B112}">
      <dsp:nvSpPr>
        <dsp:cNvPr id="0" name=""/>
        <dsp:cNvSpPr/>
      </dsp:nvSpPr>
      <dsp:spPr>
        <a:xfrm>
          <a:off x="4310695" y="1087610"/>
          <a:ext cx="3917900" cy="2350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5700" kern="1200" dirty="0"/>
            <a:t>Box B</a:t>
          </a:r>
        </a:p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5700" kern="1200" dirty="0"/>
            <a:t>50%</a:t>
          </a:r>
        </a:p>
      </dsp:txBody>
      <dsp:txXfrm>
        <a:off x="4310695" y="1087610"/>
        <a:ext cx="3917900" cy="23507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DBFBA-7DA0-4D5F-8A10-BADF2D4E2369}">
      <dsp:nvSpPr>
        <dsp:cNvPr id="0" name=""/>
        <dsp:cNvSpPr/>
      </dsp:nvSpPr>
      <dsp:spPr>
        <a:xfrm>
          <a:off x="26" y="986728"/>
          <a:ext cx="2563713" cy="892800"/>
        </a:xfrm>
        <a:prstGeom prst="rect">
          <a:avLst/>
        </a:prstGeom>
        <a:solidFill>
          <a:srgbClr val="92D050"/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/>
            <a:t>Harm</a:t>
          </a:r>
        </a:p>
      </dsp:txBody>
      <dsp:txXfrm>
        <a:off x="26" y="986728"/>
        <a:ext cx="2563713" cy="892800"/>
      </dsp:txXfrm>
    </dsp:sp>
    <dsp:sp modelId="{A25B79E0-47BB-41BD-9976-852C1330395C}">
      <dsp:nvSpPr>
        <dsp:cNvPr id="0" name=""/>
        <dsp:cNvSpPr/>
      </dsp:nvSpPr>
      <dsp:spPr>
        <a:xfrm>
          <a:off x="26" y="1879528"/>
          <a:ext cx="2563713" cy="22550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100" kern="1200" dirty="0"/>
            <a:t>blame M=4.8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100" kern="1200" dirty="0"/>
            <a:t>77% intended</a:t>
          </a:r>
        </a:p>
      </dsp:txBody>
      <dsp:txXfrm>
        <a:off x="26" y="1879528"/>
        <a:ext cx="2563713" cy="2255017"/>
      </dsp:txXfrm>
    </dsp:sp>
    <dsp:sp modelId="{B753BAFC-D133-49D2-9094-61F29202A0C4}">
      <dsp:nvSpPr>
        <dsp:cNvPr id="0" name=""/>
        <dsp:cNvSpPr/>
      </dsp:nvSpPr>
      <dsp:spPr>
        <a:xfrm>
          <a:off x="2887229" y="991040"/>
          <a:ext cx="2563713" cy="892800"/>
        </a:xfrm>
        <a:prstGeom prst="rect">
          <a:avLst/>
        </a:prstGeom>
        <a:solidFill>
          <a:srgbClr val="92D050"/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/>
            <a:t>Help</a:t>
          </a:r>
        </a:p>
      </dsp:txBody>
      <dsp:txXfrm>
        <a:off x="2887229" y="991040"/>
        <a:ext cx="2563713" cy="892800"/>
      </dsp:txXfrm>
    </dsp:sp>
    <dsp:sp modelId="{654DEDBB-2DCB-4D44-917D-1D46C5868413}">
      <dsp:nvSpPr>
        <dsp:cNvPr id="0" name=""/>
        <dsp:cNvSpPr/>
      </dsp:nvSpPr>
      <dsp:spPr>
        <a:xfrm>
          <a:off x="2922659" y="1879528"/>
          <a:ext cx="2563713" cy="22550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100" kern="1200" dirty="0"/>
            <a:t>praise M=1.4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100" kern="1200" dirty="0"/>
            <a:t>70% unintended</a:t>
          </a:r>
        </a:p>
      </dsp:txBody>
      <dsp:txXfrm>
        <a:off x="2922659" y="1879528"/>
        <a:ext cx="2563713" cy="2255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41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2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8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2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63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0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7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2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5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1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3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44FF82F7-ADDC-3BBC-A8EC-2895E63BE8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2021" b="-1"/>
          <a:stretch/>
        </p:blipFill>
        <p:spPr>
          <a:xfrm>
            <a:off x="20" y="-1"/>
            <a:ext cx="9141694" cy="685800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481671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298448"/>
            <a:ext cx="2763802" cy="3255264"/>
          </a:xfrm>
        </p:spPr>
        <p:txBody>
          <a:bodyPr>
            <a:normAutofit/>
          </a:bodyPr>
          <a:lstStyle/>
          <a:p>
            <a:r>
              <a:rPr lang="en-CA" sz="4100"/>
              <a:t>Is implies ought: Are there ethical cognitive biases?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600" y="4670246"/>
            <a:ext cx="2763802" cy="914400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Brendan </a:t>
            </a:r>
            <a:r>
              <a:rPr lang="en-CA" dirty="0" err="1"/>
              <a:t>LeierPhD</a:t>
            </a:r>
            <a:endParaRPr lang="en-CA" dirty="0"/>
          </a:p>
          <a:p>
            <a:r>
              <a:rPr lang="en-CA" dirty="0"/>
              <a:t>Dossetor Health </a:t>
            </a:r>
            <a:r>
              <a:rPr lang="en-CA"/>
              <a:t>Ethics Centre</a:t>
            </a:r>
            <a:endParaRPr lang="en-CA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anchoring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dirty="0"/>
          </a:p>
          <a:p>
            <a:pPr>
              <a:buNone/>
            </a:pPr>
            <a:r>
              <a:rPr lang="en-CA" dirty="0"/>
              <a:t>Question 2.</a:t>
            </a:r>
          </a:p>
          <a:p>
            <a:pPr>
              <a:buNone/>
            </a:pPr>
            <a:r>
              <a:rPr lang="en-CA" dirty="0"/>
              <a:t>Was Gandhi older or younger than 140 when he died?</a:t>
            </a:r>
          </a:p>
          <a:p>
            <a:pPr>
              <a:buNone/>
            </a:pPr>
            <a:r>
              <a:rPr lang="en-CA" dirty="0"/>
              <a:t>How old was Gandhi when he died?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anchoring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/>
              <a:t>Average answers:</a:t>
            </a:r>
          </a:p>
          <a:p>
            <a:pPr>
              <a:buNone/>
            </a:pPr>
            <a:endParaRPr lang="en-CA" dirty="0"/>
          </a:p>
          <a:p>
            <a:pPr>
              <a:buNone/>
            </a:pPr>
            <a:r>
              <a:rPr lang="en-CA" dirty="0"/>
              <a:t>Question 1. 50 yrs.</a:t>
            </a:r>
          </a:p>
          <a:p>
            <a:pPr>
              <a:buNone/>
            </a:pPr>
            <a:endParaRPr lang="en-CA" dirty="0"/>
          </a:p>
          <a:p>
            <a:pPr>
              <a:buNone/>
            </a:pPr>
            <a:r>
              <a:rPr lang="en-CA" dirty="0"/>
              <a:t>Question 2. 67 yrs.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Monty Hall Problem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/>
              <a:t>Monty asks you to choose between three boxes.  One box contains a valuable prize, the other two boxes do not.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Monty Hall Problem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1412776"/>
          <a:ext cx="8229600" cy="4886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Monty Hall Problem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/>
              <a:t>After you choose Box A, Monty reveals Box C as empty, and then asks you if you would like to switch your choice.  Of the remaining two  Box A and Box B, do you switch your choice?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 you switch from A to B?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Should you switch from A to B?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Yes, you should you switch from A to B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/>
              <a:t>Early explanation: heuristics</a:t>
            </a:r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/>
              <a:t>Early explanation: heuristics</a:t>
            </a:r>
          </a:p>
          <a:p>
            <a:pPr>
              <a:buNone/>
            </a:pPr>
            <a:endParaRPr lang="en-CA" dirty="0"/>
          </a:p>
          <a:p>
            <a:pPr>
              <a:buNone/>
            </a:pPr>
            <a:r>
              <a:rPr lang="en-CA" dirty="0"/>
              <a:t>Current explanation: “Dual Process Theory”</a:t>
            </a:r>
          </a:p>
          <a:p>
            <a:pPr>
              <a:buNone/>
            </a:pPr>
            <a:endParaRPr lang="en-CA" dirty="0"/>
          </a:p>
          <a:p>
            <a:pPr>
              <a:buNone/>
            </a:pPr>
            <a:r>
              <a:rPr lang="en-CA" dirty="0"/>
              <a:t>Simply put: How phenomena or tasks (outcome) might occur in two different ways (process).</a:t>
            </a:r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are cognitive biases?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</a:pPr>
            <a:r>
              <a:rPr lang="en-CA" dirty="0"/>
              <a:t>cognitive biases are empirically discoverable and predictable deviations from normative standards of reasoning, observable in all definable populations with remarkable impartiality </a:t>
            </a:r>
          </a:p>
        </p:txBody>
      </p:sp>
      <p:pic>
        <p:nvPicPr>
          <p:cNvPr id="1026" name="Picture 2" descr="C:\Users\B\Downloads\Daniel_KAHNE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501008"/>
            <a:ext cx="1905000" cy="227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dirty="0"/>
          </a:p>
          <a:p>
            <a:pPr>
              <a:buNone/>
            </a:pPr>
            <a:r>
              <a:rPr lang="en-CA" dirty="0"/>
              <a:t> “Dual Process Theory”</a:t>
            </a:r>
          </a:p>
          <a:p>
            <a:pPr>
              <a:buNone/>
            </a:pPr>
            <a:endParaRPr lang="en-CA" dirty="0"/>
          </a:p>
          <a:p>
            <a:pPr>
              <a:buNone/>
            </a:pPr>
            <a:r>
              <a:rPr lang="en-CA" dirty="0"/>
              <a:t>Daniel </a:t>
            </a:r>
            <a:r>
              <a:rPr lang="en-CA" dirty="0" err="1"/>
              <a:t>Kahneman</a:t>
            </a:r>
            <a:r>
              <a:rPr lang="en-CA" dirty="0"/>
              <a:t>: ‘Fast and Slow’</a:t>
            </a:r>
          </a:p>
          <a:p>
            <a:pPr>
              <a:buNone/>
            </a:pPr>
            <a:r>
              <a:rPr lang="en-CA" dirty="0"/>
              <a:t>Joshua Greene: ‘manual and automatic’ </a:t>
            </a:r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not moral biases?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not moral biases?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There ARE many already identified biases that have moral consequences both direct and indirect. (empathy gap, bandwagon effect, ostrich effect, etc.)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not moral biases?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CA" dirty="0"/>
              <a:t>There ARE many already identified biases that have moral consequences both direct and indirect. (empathy gap, bandwagon effect, ostrich effect, etc.)</a:t>
            </a:r>
          </a:p>
          <a:p>
            <a:r>
              <a:rPr lang="en-CA" dirty="0"/>
              <a:t>however, a bias requires </a:t>
            </a:r>
            <a:r>
              <a:rPr lang="en-CA" i="1" dirty="0"/>
              <a:t>both:</a:t>
            </a:r>
            <a:r>
              <a:rPr lang="en-CA" dirty="0"/>
              <a:t> </a:t>
            </a:r>
          </a:p>
          <a:p>
            <a:pPr lvl="1"/>
            <a:r>
              <a:rPr lang="en-CA" dirty="0"/>
              <a:t>a empirical (observable), predictable, and systematic error in judgement or action</a:t>
            </a:r>
          </a:p>
          <a:p>
            <a:pPr lvl="1"/>
            <a:r>
              <a:rPr lang="en-CA" dirty="0"/>
              <a:t>an established and accepted </a:t>
            </a:r>
            <a:r>
              <a:rPr lang="en-CA" i="1" dirty="0"/>
              <a:t>norm</a:t>
            </a:r>
            <a:r>
              <a:rPr lang="en-CA" dirty="0"/>
              <a:t> or rational optimal outcome by which a judgement is considered biased.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not moral biases?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/>
              <a:t>It would seem that philosophically and psychologically, moral failings have traditionally been accounted as either pathological (</a:t>
            </a:r>
            <a:r>
              <a:rPr lang="en-CA" dirty="0" err="1"/>
              <a:t>psycopathy</a:t>
            </a:r>
            <a:r>
              <a:rPr lang="en-CA" dirty="0"/>
              <a:t>) or stemming from individual character flaws (</a:t>
            </a:r>
            <a:r>
              <a:rPr lang="en-CA" i="1" dirty="0" err="1"/>
              <a:t>akrasia</a:t>
            </a:r>
            <a:r>
              <a:rPr lang="en-CA" dirty="0" err="1"/>
              <a:t>,etc</a:t>
            </a:r>
            <a:r>
              <a:rPr lang="en-CA" dirty="0"/>
              <a:t>.) 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not moral biases?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/>
              <a:t>To make a claim for a moral bias, we would expect similar requirements:</a:t>
            </a:r>
          </a:p>
          <a:p>
            <a:r>
              <a:rPr lang="en-CA" dirty="0"/>
              <a:t>	observable</a:t>
            </a:r>
          </a:p>
          <a:p>
            <a:r>
              <a:rPr lang="en-CA" dirty="0"/>
              <a:t>predictable</a:t>
            </a:r>
          </a:p>
          <a:p>
            <a:r>
              <a:rPr lang="en-CA" dirty="0"/>
              <a:t>deficient comparable to an accepted and realizable standard</a:t>
            </a:r>
          </a:p>
          <a:p>
            <a:r>
              <a:rPr lang="en-CA" dirty="0"/>
              <a:t>empirically and psychologically accountable (dual process?)  </a:t>
            </a:r>
          </a:p>
          <a:p>
            <a:pPr>
              <a:buNone/>
            </a:pPr>
            <a:r>
              <a:rPr lang="en-CA" dirty="0"/>
              <a:t>	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burning+armcha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785653"/>
            <a:ext cx="4320480" cy="527576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Trolley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/>
              <a:t>Joshua D. Greene, "The secret joke of Kant’s soul", in Moral Psychology, 2008, Vol. 3: The Neuroscience of Morality, W. </a:t>
            </a:r>
            <a:r>
              <a:rPr lang="en-CA" dirty="0" err="1"/>
              <a:t>Sinnott</a:t>
            </a:r>
            <a:r>
              <a:rPr lang="en-CA" dirty="0"/>
              <a:t>-Armstrong, Ed., (Cambridge, MA: MIT Press)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r>
              <a:rPr lang="en-CA" dirty="0"/>
              <a:t>The Traditional Problem</a:t>
            </a:r>
          </a:p>
        </p:txBody>
      </p:sp>
      <p:pic>
        <p:nvPicPr>
          <p:cNvPr id="4" name="Content Placeholder 3" descr="sunstein_1-0424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1950" y="1279289"/>
            <a:ext cx="5486400" cy="428989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404664"/>
            <a:ext cx="8229600" cy="1143000"/>
          </a:xfrm>
        </p:spPr>
        <p:txBody>
          <a:bodyPr/>
          <a:lstStyle/>
          <a:p>
            <a:r>
              <a:rPr lang="en-CA" dirty="0"/>
              <a:t>Bridge aka ‘fat man’ version</a:t>
            </a:r>
          </a:p>
        </p:txBody>
      </p:sp>
      <p:pic>
        <p:nvPicPr>
          <p:cNvPr id="6" name="Content Placeholder 5" descr="f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9762" y="1988840"/>
            <a:ext cx="6907950" cy="367240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hot cognition versus cold cognition</a:t>
            </a:r>
          </a:p>
          <a:p>
            <a:pPr lvl="1"/>
            <a:r>
              <a:rPr lang="en-CA" dirty="0"/>
              <a:t>hot examples: Egocentric Bias, Avoidance of cognitive dissonance </a:t>
            </a:r>
          </a:p>
          <a:p>
            <a:pPr lvl="1"/>
            <a:r>
              <a:rPr lang="en-CA" dirty="0"/>
              <a:t>cold examples: framing effect, anchoring, probability neglect</a:t>
            </a:r>
          </a:p>
          <a:p>
            <a:pPr lvl="1"/>
            <a:endParaRPr lang="en-CA" dirty="0"/>
          </a:p>
          <a:p>
            <a:endParaRPr lang="en-C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make a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make a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/>
              <a:t>Historical Examples:</a:t>
            </a:r>
          </a:p>
          <a:p>
            <a:r>
              <a:rPr lang="en-CA" dirty="0"/>
              <a:t>	Obedience to authority (Arendt, </a:t>
            </a:r>
            <a:r>
              <a:rPr lang="en-CA" dirty="0" err="1"/>
              <a:t>Milgram</a:t>
            </a:r>
            <a:r>
              <a:rPr lang="en-CA" dirty="0"/>
              <a:t>, Stanford Prison Experiment, Abu </a:t>
            </a:r>
            <a:r>
              <a:rPr lang="en-CA" dirty="0" err="1"/>
              <a:t>Ghraib</a:t>
            </a:r>
            <a:r>
              <a:rPr lang="en-CA" dirty="0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make a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/>
              <a:t>Historical Examples:</a:t>
            </a:r>
          </a:p>
          <a:p>
            <a:r>
              <a:rPr lang="en-CA" dirty="0"/>
              <a:t>	Obedience to authority (Arendt, </a:t>
            </a:r>
            <a:r>
              <a:rPr lang="en-CA" dirty="0" err="1"/>
              <a:t>Milgram</a:t>
            </a:r>
            <a:r>
              <a:rPr lang="en-CA" dirty="0"/>
              <a:t>, Stanford Prison Experiment, Abu </a:t>
            </a:r>
            <a:r>
              <a:rPr lang="en-CA" dirty="0" err="1"/>
              <a:t>Ghraib</a:t>
            </a:r>
            <a:r>
              <a:rPr lang="en-CA" dirty="0"/>
              <a:t>.</a:t>
            </a:r>
          </a:p>
          <a:p>
            <a:r>
              <a:rPr lang="en-CA" dirty="0"/>
              <a:t>bystander effect (Kitty Genovese effect)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make a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/>
              <a:t>Modern Examples:</a:t>
            </a:r>
          </a:p>
          <a:p>
            <a:r>
              <a:rPr lang="en-CA" dirty="0"/>
              <a:t>	Singer’s utilitarian example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427168" cy="1143000"/>
          </a:xfrm>
        </p:spPr>
        <p:txBody>
          <a:bodyPr/>
          <a:lstStyle/>
          <a:p>
            <a:r>
              <a:rPr lang="en-CA" dirty="0"/>
              <a:t>The bias of physical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make a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/>
              <a:t>Modern Examples:</a:t>
            </a:r>
          </a:p>
          <a:p>
            <a:r>
              <a:rPr lang="en-CA" dirty="0"/>
              <a:t>	Singer’s utilitarian example</a:t>
            </a:r>
          </a:p>
          <a:p>
            <a:r>
              <a:rPr lang="en-CA" dirty="0"/>
              <a:t>Failure of folk psychology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7211144" cy="1143000"/>
          </a:xfrm>
        </p:spPr>
        <p:txBody>
          <a:bodyPr/>
          <a:lstStyle/>
          <a:p>
            <a:r>
              <a:rPr lang="en-CA" sz="4000" dirty="0"/>
              <a:t>attribution of intentionality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err="1"/>
              <a:t>Knobe</a:t>
            </a:r>
            <a:r>
              <a:rPr lang="en-CA" dirty="0"/>
              <a:t>, J. (2003). “Intentional Action and Side Effects in Ordinary Language.” </a:t>
            </a:r>
            <a:r>
              <a:rPr lang="en-CA" i="1" dirty="0"/>
              <a:t>Analysis, 63,</a:t>
            </a:r>
            <a:r>
              <a:rPr lang="en-CA" dirty="0"/>
              <a:t> 190-193.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experiment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CA" dirty="0"/>
              <a:t>The vice-president of a company went to the chairman of the board</a:t>
            </a:r>
          </a:p>
          <a:p>
            <a:pPr>
              <a:buNone/>
            </a:pPr>
            <a:r>
              <a:rPr lang="en-CA" dirty="0"/>
              <a:t>and said, ‘We are thinking of starting a new program. It will help us</a:t>
            </a:r>
          </a:p>
          <a:p>
            <a:pPr>
              <a:buNone/>
            </a:pPr>
            <a:r>
              <a:rPr lang="en-CA" dirty="0"/>
              <a:t>increase profits, but it will also harm the environment.’</a:t>
            </a:r>
          </a:p>
          <a:p>
            <a:endParaRPr lang="en-CA" dirty="0"/>
          </a:p>
          <a:p>
            <a:pPr>
              <a:buNone/>
            </a:pPr>
            <a:r>
              <a:rPr lang="en-CA" dirty="0"/>
              <a:t>The chairman of the board answered, ‘I don’t care at all about</a:t>
            </a:r>
          </a:p>
          <a:p>
            <a:pPr>
              <a:buNone/>
            </a:pPr>
            <a:r>
              <a:rPr lang="en-CA" dirty="0"/>
              <a:t>harming the environment. I just want to make as much profit as I</a:t>
            </a:r>
          </a:p>
          <a:p>
            <a:pPr>
              <a:buNone/>
            </a:pPr>
            <a:r>
              <a:rPr lang="en-CA" dirty="0"/>
              <a:t>can. Let’s start the new program.’</a:t>
            </a:r>
          </a:p>
          <a:p>
            <a:endParaRPr lang="en-CA" dirty="0"/>
          </a:p>
          <a:p>
            <a:pPr>
              <a:buNone/>
            </a:pPr>
            <a:r>
              <a:rPr lang="en-CA" dirty="0"/>
              <a:t>They started the new program. Sure enough, the environment was</a:t>
            </a:r>
          </a:p>
          <a:p>
            <a:pPr>
              <a:buNone/>
            </a:pPr>
            <a:r>
              <a:rPr lang="en-CA" dirty="0"/>
              <a:t>harmed.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on a scale of 0 to 6, how much blame does the chairman deserve?</a:t>
            </a:r>
          </a:p>
          <a:p>
            <a:r>
              <a:rPr lang="en-CA" dirty="0"/>
              <a:t>did the chairman </a:t>
            </a:r>
            <a:r>
              <a:rPr lang="en-CA" i="1" dirty="0"/>
              <a:t>intentionally</a:t>
            </a:r>
            <a:r>
              <a:rPr lang="en-CA" dirty="0"/>
              <a:t> harm the environment?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experiment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CA" dirty="0"/>
              <a:t>The vice-president of a company went to the chairman of the board</a:t>
            </a:r>
          </a:p>
          <a:p>
            <a:pPr>
              <a:buNone/>
            </a:pPr>
            <a:r>
              <a:rPr lang="en-CA" dirty="0"/>
              <a:t>and said, ‘We are thinking of starting a new program. It will help us</a:t>
            </a:r>
          </a:p>
          <a:p>
            <a:pPr>
              <a:buNone/>
            </a:pPr>
            <a:r>
              <a:rPr lang="en-CA" dirty="0"/>
              <a:t>increase profits, but it will also help the environment.’</a:t>
            </a:r>
          </a:p>
          <a:p>
            <a:endParaRPr lang="en-CA" dirty="0"/>
          </a:p>
          <a:p>
            <a:pPr>
              <a:buNone/>
            </a:pPr>
            <a:r>
              <a:rPr lang="en-CA" dirty="0"/>
              <a:t>The chairman of the board answered, ‘I don’t care at all about</a:t>
            </a:r>
          </a:p>
          <a:p>
            <a:pPr>
              <a:buNone/>
            </a:pPr>
            <a:r>
              <a:rPr lang="en-CA" dirty="0"/>
              <a:t>harming the environment. I just want to make as much profit as I</a:t>
            </a:r>
          </a:p>
          <a:p>
            <a:pPr>
              <a:buNone/>
            </a:pPr>
            <a:r>
              <a:rPr lang="en-CA" dirty="0"/>
              <a:t>can. Let’s start the new program.’</a:t>
            </a:r>
          </a:p>
          <a:p>
            <a:endParaRPr lang="en-CA" dirty="0"/>
          </a:p>
          <a:p>
            <a:pPr>
              <a:buNone/>
            </a:pPr>
            <a:r>
              <a:rPr lang="en-CA" dirty="0"/>
              <a:t>They started the new program. Sure enough, the environment was</a:t>
            </a:r>
          </a:p>
          <a:p>
            <a:pPr>
              <a:buNone/>
            </a:pPr>
            <a:r>
              <a:rPr lang="en-CA" dirty="0"/>
              <a:t>helped.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individual versus group</a:t>
            </a:r>
          </a:p>
          <a:p>
            <a:pPr lvl="1"/>
            <a:r>
              <a:rPr lang="en-CA" dirty="0"/>
              <a:t>group: Bandwagon Effect, Group Polarization or Risky Effect</a:t>
            </a:r>
          </a:p>
          <a:p>
            <a:pPr lvl="1">
              <a:buNone/>
            </a:pPr>
            <a:endParaRPr lang="en-CA" dirty="0"/>
          </a:p>
          <a:p>
            <a:r>
              <a:rPr lang="en-CA" dirty="0"/>
              <a:t>capacities, e.g. decision-making, social, behavioural, memory, motivation.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on a scale of 0 to 6, how much praise does the chairman deserve?</a:t>
            </a:r>
          </a:p>
          <a:p>
            <a:r>
              <a:rPr lang="en-CA" dirty="0"/>
              <a:t>did the chairman </a:t>
            </a:r>
            <a:r>
              <a:rPr lang="en-CA" i="1" dirty="0"/>
              <a:t>intentionally</a:t>
            </a:r>
            <a:r>
              <a:rPr lang="en-CA" dirty="0"/>
              <a:t> help the environment?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901950" y="863600"/>
          <a:ext cx="54864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mitigating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healthcare challenges</a:t>
            </a:r>
          </a:p>
          <a:p>
            <a:r>
              <a:rPr lang="en-CA" dirty="0"/>
              <a:t>abhorrence to harm</a:t>
            </a:r>
          </a:p>
          <a:p>
            <a:r>
              <a:rPr lang="en-CA" dirty="0"/>
              <a:t>compassion ‘fatigue’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/>
              <a:t>Brendan </a:t>
            </a:r>
            <a:r>
              <a:rPr lang="en-CA"/>
              <a:t>is bleier@ualberta.ca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conjunction fallacy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i="1" dirty="0"/>
              <a:t>    Linda is 31 years old, single, outspoken, and very bright. She majored in philosophy. As a student, she was deeply concerned with issues of discrimination and social justice, and also participated in anti-nuclear demonstrations.</a:t>
            </a:r>
            <a:endParaRPr lang="en-CA" dirty="0"/>
          </a:p>
          <a:p>
            <a:pPr>
              <a:buNone/>
            </a:pPr>
            <a:r>
              <a:rPr lang="en-CA" dirty="0"/>
              <a:t>   Which is more probable?</a:t>
            </a:r>
          </a:p>
          <a:p>
            <a:pPr>
              <a:buNone/>
            </a:pPr>
            <a:r>
              <a:rPr lang="en-CA" dirty="0"/>
              <a:t>  a) Linda is a bank teller.</a:t>
            </a:r>
          </a:p>
          <a:p>
            <a:pPr>
              <a:buNone/>
            </a:pPr>
            <a:r>
              <a:rPr lang="en-CA" dirty="0"/>
              <a:t>  b)Linda is a bank teller and is active in the feminist movement.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framing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dirty="0"/>
          </a:p>
          <a:p>
            <a:pPr>
              <a:buNone/>
            </a:pPr>
            <a:r>
              <a:rPr lang="en-CA" dirty="0"/>
              <a:t>Imagine that you face the following pair of concurrent decisions. First examine both decisions, then indicate the options you prefer.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framing effect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dirty="0"/>
              <a:t>Decision (</a:t>
            </a:r>
            <a:r>
              <a:rPr lang="en-CA" dirty="0" err="1"/>
              <a:t>i</a:t>
            </a:r>
            <a:r>
              <a:rPr lang="en-CA" dirty="0"/>
              <a:t>) Choose between:</a:t>
            </a:r>
          </a:p>
          <a:p>
            <a:pPr>
              <a:buNone/>
            </a:pPr>
            <a:r>
              <a:rPr lang="en-CA" dirty="0"/>
              <a:t> A. a sure gain of $250</a:t>
            </a:r>
          </a:p>
          <a:p>
            <a:pPr>
              <a:buNone/>
            </a:pPr>
            <a:r>
              <a:rPr lang="en-CA" dirty="0"/>
              <a:t> B. 25% chance to gain $1000 and 75% chance to gain nothing</a:t>
            </a:r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/>
          </a:p>
          <a:p>
            <a:pPr>
              <a:buNone/>
            </a:pPr>
            <a:r>
              <a:rPr lang="en-CA" dirty="0"/>
              <a:t>Decision (ii) Choose between: </a:t>
            </a:r>
          </a:p>
          <a:p>
            <a:pPr>
              <a:buNone/>
            </a:pPr>
            <a:r>
              <a:rPr lang="en-CA" dirty="0"/>
              <a:t> C. a sure loss of $750</a:t>
            </a:r>
          </a:p>
          <a:p>
            <a:pPr>
              <a:buNone/>
            </a:pPr>
            <a:r>
              <a:rPr lang="en-CA" dirty="0"/>
              <a:t> D. 75% chance to lose $1000 and 25% chance to lose nothing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framing effect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dirty="0"/>
              <a:t>Decision (</a:t>
            </a:r>
            <a:r>
              <a:rPr lang="en-CA" dirty="0" err="1"/>
              <a:t>i</a:t>
            </a:r>
            <a:r>
              <a:rPr lang="en-CA" dirty="0"/>
              <a:t>) Choose between:</a:t>
            </a:r>
          </a:p>
          <a:p>
            <a:pPr>
              <a:buNone/>
            </a:pPr>
            <a:r>
              <a:rPr lang="en-CA" dirty="0"/>
              <a:t> A. a sure gain of $250</a:t>
            </a:r>
          </a:p>
          <a:p>
            <a:pPr>
              <a:buNone/>
            </a:pPr>
            <a:r>
              <a:rPr lang="en-CA" dirty="0"/>
              <a:t> B. 25% chance to gain $1000 and 75% chance to gain nothing</a:t>
            </a:r>
          </a:p>
          <a:p>
            <a:pPr>
              <a:buNone/>
            </a:pPr>
            <a:r>
              <a:rPr lang="en-CA" dirty="0"/>
              <a:t>(84% &amp; 16%)</a:t>
            </a:r>
          </a:p>
          <a:p>
            <a:pPr>
              <a:buNone/>
            </a:pPr>
            <a:endParaRPr lang="en-CA" dirty="0"/>
          </a:p>
          <a:p>
            <a:pPr>
              <a:buNone/>
            </a:pPr>
            <a:r>
              <a:rPr lang="en-CA" dirty="0"/>
              <a:t>Decision (ii) Choose between: </a:t>
            </a:r>
          </a:p>
          <a:p>
            <a:pPr>
              <a:buNone/>
            </a:pPr>
            <a:r>
              <a:rPr lang="en-CA" dirty="0"/>
              <a:t> C. a sure loss of $750</a:t>
            </a:r>
          </a:p>
          <a:p>
            <a:pPr>
              <a:buNone/>
            </a:pPr>
            <a:r>
              <a:rPr lang="en-CA" dirty="0"/>
              <a:t> D. 75% chance to lose $1000 and 25% chance to lose nothing</a:t>
            </a:r>
          </a:p>
          <a:p>
            <a:pPr>
              <a:buNone/>
            </a:pPr>
            <a:r>
              <a:rPr lang="en-CA" dirty="0"/>
              <a:t>(13% &amp; 87%)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anchoring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/>
              <a:t>Question 1.</a:t>
            </a:r>
          </a:p>
          <a:p>
            <a:pPr>
              <a:buNone/>
            </a:pPr>
            <a:r>
              <a:rPr lang="en-CA" dirty="0"/>
              <a:t>Was Gandhi older or younger than 9 when he died?</a:t>
            </a:r>
          </a:p>
          <a:p>
            <a:pPr>
              <a:buNone/>
            </a:pPr>
            <a:r>
              <a:rPr lang="en-CA" dirty="0"/>
              <a:t>How old was Gandhi when he died?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63431A7BB7D447B5D603B9AD1AA20E" ma:contentTypeVersion="1" ma:contentTypeDescription="Create a new document." ma:contentTypeScope="" ma:versionID="9e1217f258986fd24427e85bf93db0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c587d68ff6cce04b77e383d9a668c6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63458D-213F-4DF4-8067-3532C183181E}"/>
</file>

<file path=customXml/itemProps2.xml><?xml version="1.0" encoding="utf-8"?>
<ds:datastoreItem xmlns:ds="http://schemas.openxmlformats.org/officeDocument/2006/customXml" ds:itemID="{113CFCA9-ACCA-4DD7-89B9-F1DAAE159EE4}"/>
</file>

<file path=customXml/itemProps3.xml><?xml version="1.0" encoding="utf-8"?>
<ds:datastoreItem xmlns:ds="http://schemas.openxmlformats.org/officeDocument/2006/customXml" ds:itemID="{8A69FD78-EF00-4D5D-9F7F-468CBC3A0486}"/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487</TotalTime>
  <Words>1224</Words>
  <Application>Microsoft Office PowerPoint</Application>
  <PresentationFormat>On-screen Show (4:3)</PresentationFormat>
  <Paragraphs>175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Corbel</vt:lpstr>
      <vt:lpstr>Wingdings 2</vt:lpstr>
      <vt:lpstr>Frame</vt:lpstr>
      <vt:lpstr>Is implies ought: Are there ethical cognitive biases?</vt:lpstr>
      <vt:lpstr>What are cognitive biases?</vt:lpstr>
      <vt:lpstr>categories</vt:lpstr>
      <vt:lpstr>categories</vt:lpstr>
      <vt:lpstr>the conjunction fallacy</vt:lpstr>
      <vt:lpstr>framing effect</vt:lpstr>
      <vt:lpstr>framing effect </vt:lpstr>
      <vt:lpstr>framing effect </vt:lpstr>
      <vt:lpstr>anchoring</vt:lpstr>
      <vt:lpstr>anchoring</vt:lpstr>
      <vt:lpstr>anchoring</vt:lpstr>
      <vt:lpstr>The Monty Hall Problem</vt:lpstr>
      <vt:lpstr>The Monty Hall Problem</vt:lpstr>
      <vt:lpstr>The Monty Hall Problem</vt:lpstr>
      <vt:lpstr>Do you switch from A to B?</vt:lpstr>
      <vt:lpstr>Should you switch from A to B?</vt:lpstr>
      <vt:lpstr>Yes, you should you switch from A to B</vt:lpstr>
      <vt:lpstr>Why?</vt:lpstr>
      <vt:lpstr>Why?</vt:lpstr>
      <vt:lpstr>Why?</vt:lpstr>
      <vt:lpstr>Why not moral biases?</vt:lpstr>
      <vt:lpstr>Why not moral biases?</vt:lpstr>
      <vt:lpstr>Why not moral biases?</vt:lpstr>
      <vt:lpstr>why not moral biases?</vt:lpstr>
      <vt:lpstr>why not moral biases?</vt:lpstr>
      <vt:lpstr>PowerPoint Presentation</vt:lpstr>
      <vt:lpstr>The Trolley Problem</vt:lpstr>
      <vt:lpstr>The Traditional Problem</vt:lpstr>
      <vt:lpstr>Bridge aka ‘fat man’ version</vt:lpstr>
      <vt:lpstr>let’s make a list</vt:lpstr>
      <vt:lpstr>let’s make a list</vt:lpstr>
      <vt:lpstr>let’s make a list</vt:lpstr>
      <vt:lpstr>let’s make a list</vt:lpstr>
      <vt:lpstr>The bias of physical distance</vt:lpstr>
      <vt:lpstr>let’s make a list</vt:lpstr>
      <vt:lpstr>attribution of intentionality bias</vt:lpstr>
      <vt:lpstr>experiment 1</vt:lpstr>
      <vt:lpstr>questions</vt:lpstr>
      <vt:lpstr>experiment 2</vt:lpstr>
      <vt:lpstr>questions</vt:lpstr>
      <vt:lpstr>results</vt:lpstr>
      <vt:lpstr>mitigating bias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implies ought: Are there ethical cognitive biases?</dc:title>
  <dc:creator>B</dc:creator>
  <cp:lastModifiedBy>brendan leier</cp:lastModifiedBy>
  <cp:revision>18</cp:revision>
  <dcterms:created xsi:type="dcterms:W3CDTF">2015-06-04T20:39:43Z</dcterms:created>
  <dcterms:modified xsi:type="dcterms:W3CDTF">2023-03-24T02:49:34Z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0x0101002163431A7BB7D447B5D603B9AD1AA20E</vt:lpwstr>
  </property>
</Properties>
</file>