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50800000" cy="28575000"/>
  <p:notesSz cx="28575000" cy="50800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73298" autoAdjust="0"/>
  </p:normalViewPr>
  <p:slideViewPr>
    <p:cSldViewPr snapToGrid="0" snapToObjects="1">
      <p:cViewPr varScale="1">
        <p:scale>
          <a:sx n="15" d="100"/>
          <a:sy n="15" d="100"/>
        </p:scale>
        <p:origin x="76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144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Law
rules of allowed conduct stemming from legislative statutes and court decisions.  
vary in different locales and are enforceable only in certain jurisdictions
Ethics 
the application of values  and moral rules to human activities.
 incorporates broad  values and beliefs about correct conduct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Branch of moral philosophy concerned with what we ought to be and do as individuals and communities.
 When contemplating what is ethical, people may think about what ought to be done in a specific situation. In a healthcare setting, the questions are often centered around specific patients/client or resident care. 
Good/Right: Admirable or permissible actions/motives
Bad/Wrong: Condemned actions, motives
Morals: Individual beliefs about right and wrong
Values: Core beliefs, ideals, principles that guide and motivate attitudes and actions. 
Duties: Role-specific ethical or legal obligations
Virtues: Demonstration and cultivation of values in behavior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Macro-level ethics focus applies on a community/nation/global level. This may include considerations like 
International Codes/Agreements
Human Rights 
Legislation, case law, regulation, justice system
Canada Health Act
Supreme Court decisions (e.g. Mortgentaler, Carter)
Consent legislation
Governmental structures and policies
Provincial healthcare budget
Drug/devise approval processes
Research ethics governance
Societal/Cultural Values and Norms
Multiculturalism 
Bilingualism
Gender Equality
This level informs what is happening on the meso-level as well. 
Meso-level ethical considerations emerge where micro amid macro questions meet. What is happening in a healthcare organization occurs at this level. Although policies or regulations at this level impose some rules, it is how an organization creates its identity as a response to complex questions. Many ethical questions during COVID happened on this level, like visitation policies, allocation of PPE, prioritization of vaccines, etc. Other examples include: 
Balancing obligations to different stakeholders (staff vs. patients)
Applying law/policy to particular circumstances
Weighing good of individual vs. good of community (acute care vs. population health)
Treating today’s patient vs. preparing for tomorrow’s patients (research or strategic planning)
Quality vs. quantity (resource allocation)
The urgency of care vs. benefit of care (waitlist)
At micro- level, ethical discernment focuses on a single person. The focus may be on a patient/client or resident or healthcare provider. 
Individual Patient/Client:
What are their healthcare goals?
What are their values/beliefs?
What is their context (social, economic, geographic)? 
Individual healthcare provider: 
What is the mission of my profession?
What is my personal “calling”?
What is my role/scope in this situation?
How does my code of ethics direct me?
What are my personal values, feelings, concerns?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image" Target="../media/image3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7.png"/><Relationship Id="rId4" Type="http://schemas.openxmlformats.org/officeDocument/2006/relationships/notesSlide" Target="../notesSlides/notesSlide10.xml"/><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3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11" Type="http://schemas.openxmlformats.org/officeDocument/2006/relationships/image" Target="../media/image37.png"/><Relationship Id="rId5" Type="http://schemas.openxmlformats.org/officeDocument/2006/relationships/image" Target="../media/image11.png"/><Relationship Id="rId10" Type="http://schemas.openxmlformats.org/officeDocument/2006/relationships/image" Target="../media/image36.png"/><Relationship Id="rId4" Type="http://schemas.openxmlformats.org/officeDocument/2006/relationships/notesSlide" Target="../notesSlides/notesSlide11.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9.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42.png"/><Relationship Id="rId4" Type="http://schemas.openxmlformats.org/officeDocument/2006/relationships/notesSlide" Target="../notesSlides/notesSlide14.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audio" Target="../media/media4.m4a"/><Relationship Id="rId16" Type="http://schemas.openxmlformats.org/officeDocument/2006/relationships/image" Target="../media/image24.png"/><Relationship Id="rId1" Type="http://schemas.microsoft.com/office/2007/relationships/media" Target="../media/media4.m4a"/><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1.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15.png"/><Relationship Id="rId12" Type="http://schemas.openxmlformats.org/officeDocument/2006/relationships/image" Target="../media/image2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11" Type="http://schemas.openxmlformats.org/officeDocument/2006/relationships/image" Target="../media/image21.png"/><Relationship Id="rId5" Type="http://schemas.openxmlformats.org/officeDocument/2006/relationships/image" Target="../media/image11.png"/><Relationship Id="rId1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notesSlide" Target="../notesSlides/notesSlide5.xml"/><Relationship Id="rId9" Type="http://schemas.openxmlformats.org/officeDocument/2006/relationships/image" Target="../media/image18.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7.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0" y="0"/>
            <a:ext cx="50800000" cy="28575000"/>
          </a:xfrm>
          <a:prstGeom prst="rect">
            <a:avLst/>
          </a:prstGeom>
        </p:spPr>
      </p:pic>
      <p:pic>
        <p:nvPicPr>
          <p:cNvPr id="5" name="Object 4" descr="preencoded.png"/>
          <p:cNvPicPr>
            <a:picLocks noChangeAspect="1"/>
          </p:cNvPicPr>
          <p:nvPr/>
        </p:nvPicPr>
        <p:blipFill>
          <a:blip r:embed="rId7"/>
          <a:stretch>
            <a:fillRect/>
          </a:stretch>
        </p:blipFill>
        <p:spPr>
          <a:xfrm>
            <a:off x="1554479" y="431198"/>
            <a:ext cx="48402161" cy="27991402"/>
          </a:xfrm>
          <a:prstGeom prst="rect">
            <a:avLst/>
          </a:prstGeom>
        </p:spPr>
      </p:pic>
      <p:pic>
        <p:nvPicPr>
          <p:cNvPr id="6" name="Object 5" descr="preencoded.png"/>
          <p:cNvPicPr>
            <a:picLocks noChangeAspect="1"/>
          </p:cNvPicPr>
          <p:nvPr/>
        </p:nvPicPr>
        <p:blipFill>
          <a:blip r:embed="rId8"/>
          <a:stretch>
            <a:fillRect/>
          </a:stretch>
        </p:blipFill>
        <p:spPr>
          <a:xfrm>
            <a:off x="3859222" y="2689522"/>
            <a:ext cx="10256738" cy="12972852"/>
          </a:xfrm>
          <a:prstGeom prst="rect">
            <a:avLst/>
          </a:prstGeom>
        </p:spPr>
      </p:pic>
      <p:pic>
        <p:nvPicPr>
          <p:cNvPr id="7" name="Object 6" descr="preencoded.png"/>
          <p:cNvPicPr>
            <a:picLocks noChangeAspect="1"/>
          </p:cNvPicPr>
          <p:nvPr/>
        </p:nvPicPr>
        <p:blipFill>
          <a:blip r:embed="rId9"/>
          <a:stretch>
            <a:fillRect/>
          </a:stretch>
        </p:blipFill>
        <p:spPr>
          <a:xfrm>
            <a:off x="3869531" y="10070703"/>
            <a:ext cx="10430371" cy="5804297"/>
          </a:xfrm>
          <a:prstGeom prst="rect">
            <a:avLst/>
          </a:prstGeom>
        </p:spPr>
      </p:pic>
      <p:pic>
        <p:nvPicPr>
          <p:cNvPr id="8" name="Object 7" descr="preencoded.png"/>
          <p:cNvPicPr>
            <a:picLocks noChangeAspect="1"/>
          </p:cNvPicPr>
          <p:nvPr/>
        </p:nvPicPr>
        <p:blipFill>
          <a:blip r:embed="rId10"/>
          <a:stretch>
            <a:fillRect/>
          </a:stretch>
        </p:blipFill>
        <p:spPr>
          <a:xfrm>
            <a:off x="7193359" y="2827734"/>
            <a:ext cx="3770313" cy="3770313"/>
          </a:xfrm>
          <a:prstGeom prst="rect">
            <a:avLst/>
          </a:prstGeom>
        </p:spPr>
      </p:pic>
      <p:sp>
        <p:nvSpPr>
          <p:cNvPr id="9" name="Object 8"/>
          <p:cNvSpPr txBox="1"/>
          <p:nvPr/>
        </p:nvSpPr>
        <p:spPr>
          <a:xfrm>
            <a:off x="16420703" y="2827734"/>
            <a:ext cx="32442051" cy="14882813"/>
          </a:xfrm>
          <a:prstGeom prst="rect">
            <a:avLst/>
          </a:prstGeom>
          <a:noFill/>
        </p:spPr>
        <p:txBody>
          <a:bodyPr wrap="square" rtlCol="0" anchor="ctr"/>
          <a:lstStyle/>
          <a:p>
            <a:pPr>
              <a:lnSpc>
                <a:spcPts val="30500"/>
              </a:lnSpc>
              <a:buNone/>
            </a:pPr>
            <a:r>
              <a:rPr lang="en-US" sz="20000" b="1" dirty="0" smtClean="0">
                <a:solidFill>
                  <a:srgbClr val="F0F1F6"/>
                </a:solidFill>
                <a:latin typeface="Raleway" pitchFamily="34" charset="0"/>
                <a:ea typeface="Raleway" pitchFamily="34" charset="-122"/>
                <a:cs typeface="Raleway" pitchFamily="34" charset="-120"/>
              </a:rPr>
              <a:t>MODULE 1:
INTRODUCTION TO ETHICS IN HEALTHCARE AND SOCIAL SERVICES</a:t>
            </a:r>
            <a:endParaRPr lang="en-US" sz="2000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342"/>
    </mc:Choice>
    <mc:Fallback xmlns="">
      <p:transition spd="slow" advTm="51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2827734" y="27037109"/>
            <a:ext cx="21728906" cy="1240234"/>
          </a:xfrm>
          <a:prstGeom prst="rect">
            <a:avLst/>
          </a:prstGeom>
        </p:spPr>
      </p:pic>
      <p:pic>
        <p:nvPicPr>
          <p:cNvPr id="5" name="Object 4" descr="preencoded.png"/>
          <p:cNvPicPr>
            <a:picLocks noChangeAspect="1"/>
          </p:cNvPicPr>
          <p:nvPr/>
        </p:nvPicPr>
        <p:blipFill>
          <a:blip r:embed="rId7"/>
          <a:stretch>
            <a:fillRect/>
          </a:stretch>
        </p:blipFill>
        <p:spPr>
          <a:xfrm>
            <a:off x="31601172" y="10914063"/>
            <a:ext cx="8086328" cy="8086328"/>
          </a:xfrm>
          <a:prstGeom prst="rect">
            <a:avLst/>
          </a:prstGeom>
        </p:spPr>
      </p:pic>
      <p:pic>
        <p:nvPicPr>
          <p:cNvPr id="6" name="Object 5" descr="preencoded.png"/>
          <p:cNvPicPr>
            <a:picLocks noChangeAspect="1"/>
          </p:cNvPicPr>
          <p:nvPr/>
        </p:nvPicPr>
        <p:blipFill>
          <a:blip r:embed="rId8"/>
          <a:stretch>
            <a:fillRect/>
          </a:stretch>
        </p:blipFill>
        <p:spPr>
          <a:xfrm>
            <a:off x="37554297" y="10914063"/>
            <a:ext cx="8086328" cy="8086328"/>
          </a:xfrm>
          <a:prstGeom prst="rect">
            <a:avLst/>
          </a:prstGeom>
        </p:spPr>
      </p:pic>
      <p:pic>
        <p:nvPicPr>
          <p:cNvPr id="7" name="Object 6" descr="preencoded.png"/>
          <p:cNvPicPr>
            <a:picLocks noChangeAspect="1"/>
          </p:cNvPicPr>
          <p:nvPr/>
        </p:nvPicPr>
        <p:blipFill>
          <a:blip r:embed="rId9"/>
          <a:stretch>
            <a:fillRect/>
          </a:stretch>
        </p:blipFill>
        <p:spPr>
          <a:xfrm>
            <a:off x="34726563" y="15329297"/>
            <a:ext cx="8086328" cy="8086328"/>
          </a:xfrm>
          <a:prstGeom prst="rect">
            <a:avLst/>
          </a:prstGeom>
        </p:spPr>
      </p:pic>
      <p:sp>
        <p:nvSpPr>
          <p:cNvPr id="8" name="Object 7"/>
          <p:cNvSpPr txBox="1"/>
          <p:nvPr/>
        </p:nvSpPr>
        <p:spPr>
          <a:xfrm>
            <a:off x="3373438" y="18256250"/>
            <a:ext cx="10169922" cy="1190625"/>
          </a:xfrm>
          <a:prstGeom prst="rect">
            <a:avLst/>
          </a:prstGeom>
          <a:noFill/>
        </p:spPr>
        <p:txBody>
          <a:bodyPr wrap="square" rtlCol="0" anchor="ctr"/>
          <a:lstStyle/>
          <a:p>
            <a:pPr>
              <a:lnSpc>
                <a:spcPts val="9400"/>
              </a:lnSpc>
              <a:buNone/>
            </a:pPr>
            <a:r>
              <a:rPr lang="en-US" sz="7800" b="1" dirty="0" smtClean="0">
                <a:solidFill>
                  <a:srgbClr val="333333"/>
                </a:solidFill>
                <a:latin typeface="Roboto Condensed" pitchFamily="34" charset="0"/>
                <a:ea typeface="Roboto Condensed" pitchFamily="34" charset="-122"/>
                <a:cs typeface="Roboto Condensed" pitchFamily="34" charset="-120"/>
              </a:rPr>
              <a:t>LINEAR MODEL</a:t>
            </a:r>
            <a:endParaRPr lang="en-US" dirty="0"/>
          </a:p>
        </p:txBody>
      </p:sp>
      <p:sp>
        <p:nvSpPr>
          <p:cNvPr id="9" name="Object 8"/>
          <p:cNvSpPr txBox="1"/>
          <p:nvPr/>
        </p:nvSpPr>
        <p:spPr>
          <a:xfrm>
            <a:off x="3373438" y="942578"/>
            <a:ext cx="10169922" cy="1190625"/>
          </a:xfrm>
          <a:prstGeom prst="rect">
            <a:avLst/>
          </a:prstGeom>
          <a:noFill/>
        </p:spPr>
        <p:txBody>
          <a:bodyPr wrap="square" rtlCol="0" anchor="ctr"/>
          <a:lstStyle/>
          <a:p>
            <a:pPr>
              <a:lnSpc>
                <a:spcPts val="9400"/>
              </a:lnSpc>
              <a:buNone/>
            </a:pPr>
            <a:r>
              <a:rPr lang="en-US" sz="7800" b="1" dirty="0" smtClean="0">
                <a:solidFill>
                  <a:srgbClr val="333333"/>
                </a:solidFill>
                <a:latin typeface="Roboto Condensed" pitchFamily="34" charset="0"/>
                <a:ea typeface="Roboto Condensed" pitchFamily="34" charset="-122"/>
                <a:cs typeface="Roboto Condensed" pitchFamily="34" charset="-120"/>
              </a:rPr>
              <a:t>DISTINCTIONS MODEL</a:t>
            </a:r>
            <a:endParaRPr lang="en-US" dirty="0"/>
          </a:p>
        </p:txBody>
      </p:sp>
      <p:sp>
        <p:nvSpPr>
          <p:cNvPr id="10" name="Object 9"/>
          <p:cNvSpPr txBox="1"/>
          <p:nvPr/>
        </p:nvSpPr>
        <p:spPr>
          <a:xfrm>
            <a:off x="32543750" y="6895703"/>
            <a:ext cx="13932793" cy="1190625"/>
          </a:xfrm>
          <a:prstGeom prst="rect">
            <a:avLst/>
          </a:prstGeom>
          <a:noFill/>
        </p:spPr>
        <p:txBody>
          <a:bodyPr wrap="square" rtlCol="0" anchor="ctr"/>
          <a:lstStyle/>
          <a:p>
            <a:pPr>
              <a:lnSpc>
                <a:spcPts val="9400"/>
              </a:lnSpc>
              <a:buNone/>
            </a:pPr>
            <a:r>
              <a:rPr lang="en-US" sz="7800" b="1" dirty="0" smtClean="0">
                <a:solidFill>
                  <a:srgbClr val="333333"/>
                </a:solidFill>
                <a:latin typeface="Roboto Condensed" pitchFamily="34" charset="0"/>
                <a:ea typeface="Roboto Condensed" pitchFamily="34" charset="-122"/>
                <a:cs typeface="Roboto Condensed" pitchFamily="34" charset="-120"/>
              </a:rPr>
              <a:t>INTERCONNECTEDNESS MODEL</a:t>
            </a:r>
            <a:endParaRPr lang="en-US" dirty="0"/>
          </a:p>
        </p:txBody>
      </p:sp>
      <p:sp>
        <p:nvSpPr>
          <p:cNvPr id="11" name="Object 10"/>
          <p:cNvSpPr txBox="1"/>
          <p:nvPr/>
        </p:nvSpPr>
        <p:spPr>
          <a:xfrm>
            <a:off x="34180859" y="13196094"/>
            <a:ext cx="10169922" cy="2381250"/>
          </a:xfrm>
          <a:prstGeom prst="rect">
            <a:avLst/>
          </a:prstGeom>
          <a:noFill/>
        </p:spPr>
        <p:txBody>
          <a:bodyPr wrap="square" rtlCol="0" anchor="ctr"/>
          <a:lstStyle/>
          <a:p>
            <a:pPr algn="r">
              <a:buNone/>
            </a:pPr>
            <a:r>
              <a:rPr lang="en-US" sz="6600" dirty="0" smtClean="0">
                <a:solidFill>
                  <a:srgbClr val="FFFFFF"/>
                </a:solidFill>
                <a:latin typeface="Roboto Condensed" pitchFamily="34" charset="0"/>
                <a:ea typeface="Roboto Condensed" pitchFamily="34" charset="-122"/>
                <a:cs typeface="Roboto Condensed" pitchFamily="34" charset="-120"/>
              </a:rPr>
              <a:t>Risk</a:t>
            </a:r>
          </a:p>
          <a:p>
            <a:pPr algn="r">
              <a:buNone/>
            </a:pPr>
            <a:r>
              <a:rPr lang="en-US" sz="6600" dirty="0" smtClean="0">
                <a:solidFill>
                  <a:srgbClr val="FFFFFF"/>
                </a:solidFill>
                <a:latin typeface="Roboto Condensed" pitchFamily="34" charset="0"/>
                <a:ea typeface="Roboto Condensed" pitchFamily="34" charset="-122"/>
                <a:cs typeface="Roboto Condensed" pitchFamily="34" charset="-120"/>
              </a:rPr>
              <a:t>Management</a:t>
            </a:r>
            <a:endParaRPr lang="en-US" dirty="0"/>
          </a:p>
        </p:txBody>
      </p:sp>
      <p:sp>
        <p:nvSpPr>
          <p:cNvPr id="12" name="Object 11"/>
          <p:cNvSpPr txBox="1"/>
          <p:nvPr/>
        </p:nvSpPr>
        <p:spPr>
          <a:xfrm>
            <a:off x="32891016" y="13642578"/>
            <a:ext cx="10169922" cy="1190625"/>
          </a:xfrm>
          <a:prstGeom prst="rect">
            <a:avLst/>
          </a:prstGeom>
          <a:noFill/>
        </p:spPr>
        <p:txBody>
          <a:bodyPr wrap="square" rtlCol="0" anchor="ctr"/>
          <a:lstStyle/>
          <a:p>
            <a:pPr>
              <a:buNone/>
            </a:pPr>
            <a:r>
              <a:rPr lang="en-US" sz="7000" dirty="0" smtClean="0">
                <a:solidFill>
                  <a:srgbClr val="FFFFFF"/>
                </a:solidFill>
                <a:latin typeface="Roboto Condensed" pitchFamily="34" charset="0"/>
                <a:ea typeface="Roboto Condensed" pitchFamily="34" charset="-122"/>
                <a:cs typeface="Roboto Condensed" pitchFamily="34" charset="-120"/>
              </a:rPr>
              <a:t>Ethics</a:t>
            </a:r>
            <a:endParaRPr lang="en-US" dirty="0"/>
          </a:p>
        </p:txBody>
      </p:sp>
      <p:sp>
        <p:nvSpPr>
          <p:cNvPr id="13" name="Object 12"/>
          <p:cNvSpPr txBox="1"/>
          <p:nvPr/>
        </p:nvSpPr>
        <p:spPr>
          <a:xfrm>
            <a:off x="33635156" y="19794141"/>
            <a:ext cx="10169922" cy="1190625"/>
          </a:xfrm>
          <a:prstGeom prst="rect">
            <a:avLst/>
          </a:prstGeom>
          <a:noFill/>
        </p:spPr>
        <p:txBody>
          <a:bodyPr wrap="square" rtlCol="0" anchor="ctr"/>
          <a:lstStyle/>
          <a:p>
            <a:pPr algn="ctr">
              <a:buNone/>
            </a:pPr>
            <a:r>
              <a:rPr lang="en-US" sz="7000" dirty="0" smtClean="0">
                <a:solidFill>
                  <a:srgbClr val="FFFFFF"/>
                </a:solidFill>
                <a:latin typeface="Roboto Condensed" pitchFamily="34" charset="0"/>
                <a:ea typeface="Roboto Condensed" pitchFamily="34" charset="-122"/>
                <a:cs typeface="Roboto Condensed" pitchFamily="34" charset="-120"/>
              </a:rPr>
              <a:t>Law</a:t>
            </a:r>
            <a:endParaRPr lang="en-US"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7834"/>
    </mc:Choice>
    <mc:Fallback xmlns="">
      <p:transition spd="slow" advTm="197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892969"/>
            <a:ext cx="49014063" cy="7937500"/>
          </a:xfrm>
          <a:prstGeom prst="rect">
            <a:avLst/>
          </a:prstGeom>
        </p:spPr>
      </p:pic>
      <p:pic>
        <p:nvPicPr>
          <p:cNvPr id="5" name="Object 4" descr="preencoded.png"/>
          <p:cNvPicPr>
            <a:picLocks noChangeAspect="1"/>
          </p:cNvPicPr>
          <p:nvPr/>
        </p:nvPicPr>
        <p:blipFill>
          <a:blip r:embed="rId7"/>
          <a:stretch>
            <a:fillRect/>
          </a:stretch>
        </p:blipFill>
        <p:spPr>
          <a:xfrm>
            <a:off x="2530078" y="11112500"/>
            <a:ext cx="6002734" cy="6002734"/>
          </a:xfrm>
          <a:prstGeom prst="rect">
            <a:avLst/>
          </a:prstGeom>
        </p:spPr>
      </p:pic>
      <p:pic>
        <p:nvPicPr>
          <p:cNvPr id="6" name="Object 5" descr="preencoded.png"/>
          <p:cNvPicPr>
            <a:picLocks noChangeAspect="1"/>
          </p:cNvPicPr>
          <p:nvPr/>
        </p:nvPicPr>
        <p:blipFill>
          <a:blip r:embed="rId8"/>
          <a:stretch>
            <a:fillRect/>
          </a:stretch>
        </p:blipFill>
        <p:spPr>
          <a:xfrm>
            <a:off x="19198828" y="11112500"/>
            <a:ext cx="6002734" cy="6002734"/>
          </a:xfrm>
          <a:prstGeom prst="rect">
            <a:avLst/>
          </a:prstGeom>
        </p:spPr>
      </p:pic>
      <p:pic>
        <p:nvPicPr>
          <p:cNvPr id="7" name="Object 6" descr="preencoded.png"/>
          <p:cNvPicPr>
            <a:picLocks noChangeAspect="1"/>
          </p:cNvPicPr>
          <p:nvPr/>
        </p:nvPicPr>
        <p:blipFill>
          <a:blip r:embed="rId9"/>
          <a:stretch>
            <a:fillRect/>
          </a:stretch>
        </p:blipFill>
        <p:spPr>
          <a:xfrm>
            <a:off x="33684766" y="11112500"/>
            <a:ext cx="6002734" cy="6002734"/>
          </a:xfrm>
          <a:prstGeom prst="rect">
            <a:avLst/>
          </a:prstGeom>
        </p:spPr>
      </p:pic>
      <p:pic>
        <p:nvPicPr>
          <p:cNvPr id="8" name="Object 7" descr="preencoded.png"/>
          <p:cNvPicPr>
            <a:picLocks noChangeAspect="1"/>
          </p:cNvPicPr>
          <p:nvPr/>
        </p:nvPicPr>
        <p:blipFill>
          <a:blip r:embed="rId10"/>
          <a:stretch>
            <a:fillRect/>
          </a:stretch>
        </p:blipFill>
        <p:spPr>
          <a:xfrm>
            <a:off x="3571875" y="12154297"/>
            <a:ext cx="3968750" cy="3968750"/>
          </a:xfrm>
          <a:prstGeom prst="rect">
            <a:avLst/>
          </a:prstGeom>
        </p:spPr>
      </p:pic>
      <p:pic>
        <p:nvPicPr>
          <p:cNvPr id="9" name="Object 8" descr="preencoded.png"/>
          <p:cNvPicPr>
            <a:picLocks noChangeAspect="1"/>
          </p:cNvPicPr>
          <p:nvPr/>
        </p:nvPicPr>
        <p:blipFill>
          <a:blip r:embed="rId11"/>
          <a:stretch>
            <a:fillRect/>
          </a:stretch>
        </p:blipFill>
        <p:spPr>
          <a:xfrm>
            <a:off x="20240625" y="11906250"/>
            <a:ext cx="3968750" cy="3968440"/>
          </a:xfrm>
          <a:prstGeom prst="rect">
            <a:avLst/>
          </a:prstGeom>
        </p:spPr>
      </p:pic>
      <p:pic>
        <p:nvPicPr>
          <p:cNvPr id="10" name="Object 9" descr="preencoded.png"/>
          <p:cNvPicPr>
            <a:picLocks noChangeAspect="1"/>
          </p:cNvPicPr>
          <p:nvPr/>
        </p:nvPicPr>
        <p:blipFill>
          <a:blip r:embed="rId12"/>
          <a:stretch>
            <a:fillRect/>
          </a:stretch>
        </p:blipFill>
        <p:spPr>
          <a:xfrm>
            <a:off x="34925000" y="12203906"/>
            <a:ext cx="3571875" cy="3571875"/>
          </a:xfrm>
          <a:prstGeom prst="rect">
            <a:avLst/>
          </a:prstGeom>
        </p:spPr>
      </p:pic>
      <p:sp>
        <p:nvSpPr>
          <p:cNvPr id="11" name="Object 10"/>
          <p:cNvSpPr txBox="1"/>
          <p:nvPr/>
        </p:nvSpPr>
        <p:spPr>
          <a:xfrm>
            <a:off x="6151563" y="3274219"/>
            <a:ext cx="39408447" cy="2976563"/>
          </a:xfrm>
          <a:prstGeom prst="rect">
            <a:avLst/>
          </a:prstGeom>
          <a:noFill/>
        </p:spPr>
        <p:txBody>
          <a:bodyPr wrap="square" rtlCol="0" anchor="ctr"/>
          <a:lstStyle/>
          <a:p>
            <a:pPr algn="ctr">
              <a:lnSpc>
                <a:spcPts val="23500"/>
              </a:lnSpc>
              <a:buNone/>
            </a:pPr>
            <a:r>
              <a:rPr lang="en-US" sz="23400" b="1" dirty="0" smtClean="0">
                <a:solidFill>
                  <a:srgbClr val="10268E"/>
                </a:solidFill>
                <a:latin typeface="Raleway" pitchFamily="34" charset="0"/>
                <a:ea typeface="Raleway" pitchFamily="34" charset="-122"/>
                <a:cs typeface="Raleway" pitchFamily="34" charset="-120"/>
              </a:rPr>
              <a:t>Definitions </a:t>
            </a:r>
            <a:endParaRPr lang="en-US" dirty="0"/>
          </a:p>
        </p:txBody>
      </p:sp>
      <p:sp>
        <p:nvSpPr>
          <p:cNvPr id="12" name="Object 11"/>
          <p:cNvSpPr txBox="1"/>
          <p:nvPr/>
        </p:nvSpPr>
        <p:spPr>
          <a:xfrm>
            <a:off x="9078516" y="12203906"/>
            <a:ext cx="7576592" cy="2426494"/>
          </a:xfrm>
          <a:prstGeom prst="rect">
            <a:avLst/>
          </a:prstGeom>
          <a:noFill/>
        </p:spPr>
        <p:txBody>
          <a:bodyPr wrap="square" rtlCol="0" anchor="ctr"/>
          <a:lstStyle/>
          <a:p>
            <a:pPr>
              <a:buNone/>
            </a:pPr>
            <a:r>
              <a:rPr lang="en-US" sz="7200" b="1" dirty="0" smtClean="0">
                <a:solidFill>
                  <a:srgbClr val="000000"/>
                </a:solidFill>
                <a:latin typeface="Roboto" pitchFamily="2" charset="0"/>
                <a:ea typeface="Roboto" pitchFamily="2" charset="0"/>
                <a:cs typeface="Roboto Condensed" pitchFamily="34" charset="-120"/>
              </a:rPr>
              <a:t>Risk Management </a:t>
            </a:r>
            <a:endParaRPr lang="en-US" sz="7200" dirty="0">
              <a:latin typeface="Roboto" pitchFamily="2" charset="0"/>
              <a:ea typeface="Roboto" pitchFamily="2" charset="0"/>
            </a:endParaRPr>
          </a:p>
        </p:txBody>
      </p:sp>
      <p:sp>
        <p:nvSpPr>
          <p:cNvPr id="13" name="Object 12"/>
          <p:cNvSpPr txBox="1"/>
          <p:nvPr/>
        </p:nvSpPr>
        <p:spPr>
          <a:xfrm>
            <a:off x="25846484" y="12104688"/>
            <a:ext cx="6457900" cy="1190625"/>
          </a:xfrm>
          <a:prstGeom prst="rect">
            <a:avLst/>
          </a:prstGeom>
          <a:noFill/>
        </p:spPr>
        <p:txBody>
          <a:bodyPr wrap="square" rtlCol="0" anchor="ctr"/>
          <a:lstStyle/>
          <a:p>
            <a:pPr>
              <a:lnSpc>
                <a:spcPts val="9400"/>
              </a:lnSpc>
              <a:buNone/>
            </a:pPr>
            <a:r>
              <a:rPr lang="en-US" sz="7200" b="1" dirty="0" smtClean="0">
                <a:solidFill>
                  <a:srgbClr val="000000"/>
                </a:solidFill>
                <a:latin typeface="Roboto" pitchFamily="2" charset="0"/>
                <a:ea typeface="Roboto" pitchFamily="2" charset="0"/>
                <a:cs typeface="Roboto Condensed" pitchFamily="34" charset="-120"/>
              </a:rPr>
              <a:t>Law</a:t>
            </a:r>
            <a:endParaRPr lang="en-US" sz="7200" dirty="0">
              <a:latin typeface="Roboto" pitchFamily="2" charset="0"/>
              <a:ea typeface="Roboto" pitchFamily="2" charset="0"/>
            </a:endParaRPr>
          </a:p>
        </p:txBody>
      </p:sp>
      <p:sp>
        <p:nvSpPr>
          <p:cNvPr id="14" name="Object 13"/>
          <p:cNvSpPr txBox="1"/>
          <p:nvPr/>
        </p:nvSpPr>
        <p:spPr>
          <a:xfrm>
            <a:off x="40382031" y="12303125"/>
            <a:ext cx="6000254" cy="1190625"/>
          </a:xfrm>
          <a:prstGeom prst="rect">
            <a:avLst/>
          </a:prstGeom>
          <a:noFill/>
        </p:spPr>
        <p:txBody>
          <a:bodyPr wrap="square" rtlCol="0" anchor="ctr"/>
          <a:lstStyle/>
          <a:p>
            <a:pPr>
              <a:buNone/>
            </a:pPr>
            <a:r>
              <a:rPr lang="en-US" sz="7200" b="1" dirty="0" smtClean="0">
                <a:solidFill>
                  <a:srgbClr val="000000"/>
                </a:solidFill>
                <a:latin typeface="Roboto" pitchFamily="2" charset="0"/>
                <a:ea typeface="Roboto" pitchFamily="2" charset="0"/>
                <a:cs typeface="Roboto Condensed" pitchFamily="34" charset="-120"/>
              </a:rPr>
              <a:t>Ethics</a:t>
            </a:r>
            <a:endParaRPr lang="en-US" sz="7200" dirty="0">
              <a:latin typeface="Roboto" pitchFamily="2" charset="0"/>
              <a:ea typeface="Roboto" pitchFamily="2" charset="0"/>
            </a:endParaRP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4731"/>
    </mc:Choice>
    <mc:Fallback xmlns="">
      <p:transition spd="slow" advTm="224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644922" y="1785938"/>
            <a:ext cx="49014062" cy="25003125"/>
          </a:xfrm>
          <a:prstGeom prst="rect">
            <a:avLst/>
          </a:prstGeom>
        </p:spPr>
      </p:pic>
      <p:pic>
        <p:nvPicPr>
          <p:cNvPr id="5" name="Object 4" descr="preencoded.png"/>
          <p:cNvPicPr>
            <a:picLocks noChangeAspect="1"/>
          </p:cNvPicPr>
          <p:nvPr/>
        </p:nvPicPr>
        <p:blipFill>
          <a:blip r:embed="rId7"/>
          <a:stretch>
            <a:fillRect/>
          </a:stretch>
        </p:blipFill>
        <p:spPr>
          <a:xfrm>
            <a:off x="43854688" y="21183203"/>
            <a:ext cx="3968750" cy="3968750"/>
          </a:xfrm>
          <a:prstGeom prst="rect">
            <a:avLst/>
          </a:prstGeom>
        </p:spPr>
      </p:pic>
      <p:sp>
        <p:nvSpPr>
          <p:cNvPr id="6" name="Object 5"/>
          <p:cNvSpPr txBox="1"/>
          <p:nvPr/>
        </p:nvSpPr>
        <p:spPr>
          <a:xfrm>
            <a:off x="3075781" y="5060156"/>
            <a:ext cx="45256152" cy="14882813"/>
          </a:xfrm>
          <a:prstGeom prst="rect">
            <a:avLst/>
          </a:prstGeom>
          <a:noFill/>
        </p:spPr>
        <p:txBody>
          <a:bodyPr wrap="square" rtlCol="0" anchor="ctr"/>
          <a:lstStyle/>
          <a:p>
            <a:pPr>
              <a:lnSpc>
                <a:spcPts val="19600"/>
              </a:lnSpc>
              <a:buNone/>
            </a:pPr>
            <a:r>
              <a:rPr lang="en-US" sz="19500" dirty="0" smtClean="0">
                <a:solidFill>
                  <a:srgbClr val="10268E"/>
                </a:solidFill>
                <a:latin typeface="Raleway" pitchFamily="34" charset="0"/>
                <a:ea typeface="Raleway" pitchFamily="34" charset="-122"/>
                <a:cs typeface="Raleway" pitchFamily="34" charset="-120"/>
              </a:rPr>
              <a:t>Locate a copy of your professional Code of Ethics or explore the ethics guidelines of another healthcare professional.
What is the focus of the document you found?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680"/>
    </mc:Choice>
    <mc:Fallback xmlns="">
      <p:transition spd="slow" advTm="58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1736328"/>
            <a:ext cx="49014062" cy="25003125"/>
          </a:xfrm>
          <a:prstGeom prst="rect">
            <a:avLst/>
          </a:prstGeom>
        </p:spPr>
      </p:pic>
      <p:pic>
        <p:nvPicPr>
          <p:cNvPr id="5" name="Object 4" descr="preencoded.png"/>
          <p:cNvPicPr>
            <a:picLocks noChangeAspect="1"/>
          </p:cNvPicPr>
          <p:nvPr/>
        </p:nvPicPr>
        <p:blipFill>
          <a:blip r:embed="rId7"/>
          <a:stretch>
            <a:fillRect/>
          </a:stretch>
        </p:blipFill>
        <p:spPr>
          <a:xfrm>
            <a:off x="44251563" y="21232813"/>
            <a:ext cx="3671094" cy="4464844"/>
          </a:xfrm>
          <a:prstGeom prst="rect">
            <a:avLst/>
          </a:prstGeom>
        </p:spPr>
      </p:pic>
      <p:sp>
        <p:nvSpPr>
          <p:cNvPr id="6" name="Object 5"/>
          <p:cNvSpPr txBox="1"/>
          <p:nvPr/>
        </p:nvSpPr>
        <p:spPr>
          <a:xfrm>
            <a:off x="2926953" y="3373438"/>
            <a:ext cx="45256152" cy="22324219"/>
          </a:xfrm>
          <a:prstGeom prst="rect">
            <a:avLst/>
          </a:prstGeom>
          <a:noFill/>
        </p:spPr>
        <p:txBody>
          <a:bodyPr wrap="square" rtlCol="0" anchor="ctr"/>
          <a:lstStyle/>
          <a:p>
            <a:pPr>
              <a:lnSpc>
                <a:spcPts val="19600"/>
              </a:lnSpc>
              <a:buNone/>
            </a:pPr>
            <a:r>
              <a:rPr lang="en-US" sz="19500" dirty="0" smtClean="0">
                <a:solidFill>
                  <a:srgbClr val="10268E"/>
                </a:solidFill>
                <a:latin typeface="Raleway" pitchFamily="34" charset="0"/>
                <a:ea typeface="Raleway" pitchFamily="34" charset="-122"/>
                <a:cs typeface="Raleway" pitchFamily="34" charset="-120"/>
              </a:rPr>
              <a:t>Before we conclude with the module, consider the role ethics plays in your professional and personal life.
At this point, how comfortable are you with your knowledge and skills about ethics?
Is spending time reflecting on ethical dimension of practice helping or hindering your work?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230"/>
    </mc:Choice>
    <mc:Fallback xmlns="">
      <p:transition spd="slow" advTm="70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0" y="0"/>
            <a:ext cx="50800000" cy="28575000"/>
          </a:xfrm>
          <a:prstGeom prst="rect">
            <a:avLst/>
          </a:prstGeom>
        </p:spPr>
      </p:pic>
      <p:pic>
        <p:nvPicPr>
          <p:cNvPr id="5" name="Object 4" descr="preencoded.png"/>
          <p:cNvPicPr>
            <a:picLocks noChangeAspect="1"/>
          </p:cNvPicPr>
          <p:nvPr/>
        </p:nvPicPr>
        <p:blipFill>
          <a:blip r:embed="rId7"/>
          <a:stretch>
            <a:fillRect/>
          </a:stretch>
        </p:blipFill>
        <p:spPr>
          <a:xfrm>
            <a:off x="892969" y="892969"/>
            <a:ext cx="49063672" cy="26789063"/>
          </a:xfrm>
          <a:prstGeom prst="rect">
            <a:avLst/>
          </a:prstGeom>
        </p:spPr>
      </p:pic>
      <p:pic>
        <p:nvPicPr>
          <p:cNvPr id="6" name="Object 5" descr="preencoded.png"/>
          <p:cNvPicPr>
            <a:picLocks noChangeAspect="1"/>
          </p:cNvPicPr>
          <p:nvPr/>
        </p:nvPicPr>
        <p:blipFill>
          <a:blip r:embed="rId8"/>
          <a:stretch>
            <a:fillRect/>
          </a:stretch>
        </p:blipFill>
        <p:spPr>
          <a:xfrm>
            <a:off x="3968750" y="0"/>
            <a:ext cx="10256738" cy="12972852"/>
          </a:xfrm>
          <a:prstGeom prst="rect">
            <a:avLst/>
          </a:prstGeom>
        </p:spPr>
      </p:pic>
      <p:pic>
        <p:nvPicPr>
          <p:cNvPr id="7" name="Object 6" descr="preencoded.png"/>
          <p:cNvPicPr>
            <a:picLocks noChangeAspect="1"/>
          </p:cNvPicPr>
          <p:nvPr/>
        </p:nvPicPr>
        <p:blipFill>
          <a:blip r:embed="rId9"/>
          <a:stretch>
            <a:fillRect/>
          </a:stretch>
        </p:blipFill>
        <p:spPr>
          <a:xfrm>
            <a:off x="3869531" y="10070703"/>
            <a:ext cx="10430371" cy="5804297"/>
          </a:xfrm>
          <a:prstGeom prst="rect">
            <a:avLst/>
          </a:prstGeom>
        </p:spPr>
      </p:pic>
      <p:pic>
        <p:nvPicPr>
          <p:cNvPr id="8" name="Object 7" descr="preencoded.png"/>
          <p:cNvPicPr>
            <a:picLocks noChangeAspect="1"/>
          </p:cNvPicPr>
          <p:nvPr/>
        </p:nvPicPr>
        <p:blipFill>
          <a:blip r:embed="rId10"/>
          <a:stretch>
            <a:fillRect/>
          </a:stretch>
        </p:blipFill>
        <p:spPr>
          <a:xfrm>
            <a:off x="7242969" y="3968750"/>
            <a:ext cx="3673991" cy="3968750"/>
          </a:xfrm>
          <a:prstGeom prst="rect">
            <a:avLst/>
          </a:prstGeom>
        </p:spPr>
      </p:pic>
      <p:sp>
        <p:nvSpPr>
          <p:cNvPr id="9" name="Object 8"/>
          <p:cNvSpPr txBox="1"/>
          <p:nvPr/>
        </p:nvSpPr>
        <p:spPr>
          <a:xfrm>
            <a:off x="16867188" y="3472656"/>
            <a:ext cx="23746768" cy="2976563"/>
          </a:xfrm>
          <a:prstGeom prst="rect">
            <a:avLst/>
          </a:prstGeom>
          <a:noFill/>
        </p:spPr>
        <p:txBody>
          <a:bodyPr wrap="square" rtlCol="0" anchor="ctr"/>
          <a:lstStyle/>
          <a:p>
            <a:pPr>
              <a:lnSpc>
                <a:spcPts val="23500"/>
              </a:lnSpc>
              <a:buNone/>
            </a:pPr>
            <a:r>
              <a:rPr lang="en-US" sz="23400" b="1" dirty="0" smtClean="0">
                <a:solidFill>
                  <a:srgbClr val="F0F1F6"/>
                </a:solidFill>
                <a:latin typeface="Raleway" pitchFamily="34" charset="0"/>
                <a:ea typeface="Raleway" pitchFamily="34" charset="-122"/>
                <a:cs typeface="Raleway" pitchFamily="34" charset="-120"/>
              </a:rPr>
              <a:t>NEXT STEPS</a:t>
            </a:r>
            <a:endParaRPr lang="en-US" dirty="0"/>
          </a:p>
        </p:txBody>
      </p:sp>
      <p:sp>
        <p:nvSpPr>
          <p:cNvPr id="10" name="Object 9"/>
          <p:cNvSpPr txBox="1"/>
          <p:nvPr/>
        </p:nvSpPr>
        <p:spPr>
          <a:xfrm>
            <a:off x="16867188" y="7441406"/>
            <a:ext cx="29441924" cy="16973074"/>
          </a:xfrm>
          <a:prstGeom prst="rect">
            <a:avLst/>
          </a:prstGeom>
          <a:noFill/>
        </p:spPr>
        <p:txBody>
          <a:bodyPr wrap="square" rtlCol="0" anchor="ctr"/>
          <a:lstStyle/>
          <a:p>
            <a:pPr>
              <a:lnSpc>
                <a:spcPts val="8800"/>
              </a:lnSpc>
              <a:buNone/>
            </a:pPr>
            <a:r>
              <a:rPr lang="en-US" sz="9600" b="1" dirty="0" smtClean="0">
                <a:solidFill>
                  <a:srgbClr val="F0F1F6"/>
                </a:solidFill>
                <a:latin typeface="Roboto Condensed" pitchFamily="34" charset="0"/>
                <a:ea typeface="Roboto Condensed" pitchFamily="34" charset="-122"/>
                <a:cs typeface="Roboto Condensed" pitchFamily="34" charset="-120"/>
              </a:rPr>
              <a:t>If you want to learn more about the topics presented in this module, here are some suggestions:
 </a:t>
            </a:r>
            <a:endParaRPr lang="en-US" sz="9600" b="1" dirty="0" smtClean="0">
              <a:solidFill>
                <a:srgbClr val="F0F1F6"/>
              </a:solidFill>
              <a:latin typeface="Roboto Condensed" pitchFamily="34" charset="0"/>
              <a:ea typeface="Roboto Condensed" pitchFamily="34" charset="-122"/>
              <a:cs typeface="Roboto Condensed" pitchFamily="34" charset="-120"/>
            </a:endParaRPr>
          </a:p>
          <a:p>
            <a:pPr marL="1143000" indent="-1143000">
              <a:lnSpc>
                <a:spcPts val="8800"/>
              </a:lnSpc>
              <a:buFont typeface="Arial" panose="020B0604020202020204" pitchFamily="34" charset="0"/>
              <a:buChar char="•"/>
            </a:pPr>
            <a:r>
              <a:rPr lang="en-US" sz="9600" b="1" dirty="0" err="1" smtClean="0">
                <a:solidFill>
                  <a:srgbClr val="F0F1F6"/>
                </a:solidFill>
                <a:latin typeface="Roboto Condensed" pitchFamily="34" charset="0"/>
                <a:ea typeface="Roboto Condensed" pitchFamily="34" charset="-122"/>
                <a:cs typeface="Roboto Condensed" pitchFamily="34" charset="-120"/>
              </a:rPr>
              <a:t>Duthie</a:t>
            </a:r>
            <a:r>
              <a:rPr lang="en-US" sz="9600" b="1" dirty="0" smtClean="0">
                <a:solidFill>
                  <a:srgbClr val="F0F1F6"/>
                </a:solidFill>
                <a:latin typeface="Roboto Condensed" pitchFamily="34" charset="0"/>
                <a:ea typeface="Roboto Condensed" pitchFamily="34" charset="-122"/>
                <a:cs typeface="Roboto Condensed" pitchFamily="34" charset="-120"/>
              </a:rPr>
              <a:t>, K., Jiwani, B., &amp; Steele, D. (2017). Ethics and the Law. </a:t>
            </a:r>
            <a:r>
              <a:rPr lang="en-US" sz="9600" b="1" i="1" dirty="0" smtClean="0">
                <a:solidFill>
                  <a:srgbClr val="F0F1F6"/>
                </a:solidFill>
                <a:latin typeface="Roboto Condensed" pitchFamily="34" charset="0"/>
                <a:ea typeface="Roboto Condensed" pitchFamily="34" charset="-122"/>
                <a:cs typeface="Roboto Condensed" pitchFamily="34" charset="-120"/>
              </a:rPr>
              <a:t>HEC forum : an interdisciplinary journal on hospitals' ethical and legal issues, 29</a:t>
            </a:r>
            <a:r>
              <a:rPr lang="en-US" sz="9600" b="1" dirty="0" smtClean="0">
                <a:solidFill>
                  <a:srgbClr val="F0F1F6"/>
                </a:solidFill>
                <a:latin typeface="Roboto Condensed" pitchFamily="34" charset="0"/>
                <a:ea typeface="Roboto Condensed" pitchFamily="34" charset="-122"/>
                <a:cs typeface="Roboto Condensed" pitchFamily="34" charset="-120"/>
              </a:rPr>
              <a:t>(4), 347–358.
Faden, R. R., Kass, N. E., Goodman, S. N., Pronovost, P., Tunis, S., &amp; Beauchamp, T. L. (2013). An ethics framework for a learning health care system: a departure from traditional research ethics and clinical ethics.</a:t>
            </a:r>
            <a:r>
              <a:rPr lang="en-US" sz="9600" b="1" i="1" dirty="0" smtClean="0">
                <a:solidFill>
                  <a:srgbClr val="F0F1F6"/>
                </a:solidFill>
                <a:latin typeface="Roboto Condensed" pitchFamily="34" charset="0"/>
                <a:ea typeface="Roboto Condensed" pitchFamily="34" charset="-122"/>
                <a:cs typeface="Roboto Condensed" pitchFamily="34" charset="-120"/>
              </a:rPr>
              <a:t> The Hastings Center report, Spec No</a:t>
            </a:r>
            <a:r>
              <a:rPr lang="en-US" sz="9600" b="1" dirty="0" smtClean="0">
                <a:solidFill>
                  <a:srgbClr val="F0F1F6"/>
                </a:solidFill>
                <a:latin typeface="Roboto Condensed" pitchFamily="34" charset="0"/>
                <a:ea typeface="Roboto Condensed" pitchFamily="34" charset="-122"/>
                <a:cs typeface="Roboto Condensed" pitchFamily="34" charset="-120"/>
              </a:rPr>
              <a:t>, S16–S27.</a:t>
            </a:r>
            <a:r>
              <a:rPr lang="en-US" sz="5900" b="1" dirty="0" smtClean="0">
                <a:solidFill>
                  <a:srgbClr val="F0F1F6"/>
                </a:solidFill>
                <a:latin typeface="Roboto Condensed" pitchFamily="34" charset="0"/>
                <a:ea typeface="Roboto Condensed" pitchFamily="34" charset="-122"/>
                <a:cs typeface="Roboto Condensed" pitchFamily="34" charset="-120"/>
              </a:rPr>
              <a:t>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329"/>
    </mc:Choice>
    <mc:Fallback xmlns="">
      <p:transition spd="slow" advTm="32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43359" y="892969"/>
            <a:ext cx="49063672" cy="26789063"/>
          </a:xfrm>
          <a:prstGeom prst="rect">
            <a:avLst/>
          </a:prstGeom>
        </p:spPr>
      </p:pic>
      <p:pic>
        <p:nvPicPr>
          <p:cNvPr id="5" name="Object 4" descr="preencoded.png"/>
          <p:cNvPicPr>
            <a:picLocks noChangeAspect="1"/>
          </p:cNvPicPr>
          <p:nvPr/>
        </p:nvPicPr>
        <p:blipFill>
          <a:blip r:embed="rId7"/>
          <a:stretch>
            <a:fillRect/>
          </a:stretch>
        </p:blipFill>
        <p:spPr>
          <a:xfrm>
            <a:off x="3968750" y="0"/>
            <a:ext cx="6746875" cy="28575000"/>
          </a:xfrm>
          <a:prstGeom prst="rect">
            <a:avLst/>
          </a:prstGeom>
        </p:spPr>
      </p:pic>
      <p:sp>
        <p:nvSpPr>
          <p:cNvPr id="6" name="Object 5"/>
          <p:cNvSpPr txBox="1"/>
          <p:nvPr/>
        </p:nvSpPr>
        <p:spPr>
          <a:xfrm>
            <a:off x="11509375" y="2033984"/>
            <a:ext cx="27814736" cy="2976563"/>
          </a:xfrm>
          <a:prstGeom prst="rect">
            <a:avLst/>
          </a:prstGeom>
          <a:noFill/>
        </p:spPr>
        <p:txBody>
          <a:bodyPr wrap="square" rtlCol="0" anchor="ctr"/>
          <a:lstStyle/>
          <a:p>
            <a:pPr>
              <a:lnSpc>
                <a:spcPts val="23500"/>
              </a:lnSpc>
              <a:buNone/>
            </a:pPr>
            <a:r>
              <a:rPr lang="en-US" sz="23400" b="1" dirty="0" smtClean="0">
                <a:solidFill>
                  <a:srgbClr val="10268E"/>
                </a:solidFill>
                <a:latin typeface="Raleway" pitchFamily="34" charset="0"/>
                <a:ea typeface="Raleway" pitchFamily="34" charset="-122"/>
                <a:cs typeface="Raleway" pitchFamily="34" charset="-120"/>
              </a:rPr>
              <a:t>Module Objectives</a:t>
            </a:r>
            <a:endParaRPr lang="en-US" dirty="0"/>
          </a:p>
        </p:txBody>
      </p:sp>
      <p:sp>
        <p:nvSpPr>
          <p:cNvPr id="7" name="Object 6"/>
          <p:cNvSpPr txBox="1"/>
          <p:nvPr/>
        </p:nvSpPr>
        <p:spPr>
          <a:xfrm>
            <a:off x="11310937" y="5010547"/>
            <a:ext cx="34539691" cy="21828125"/>
          </a:xfrm>
          <a:prstGeom prst="rect">
            <a:avLst/>
          </a:prstGeom>
          <a:noFill/>
        </p:spPr>
        <p:txBody>
          <a:bodyPr wrap="square" rtlCol="0" anchor="ctr"/>
          <a:lstStyle/>
          <a:p>
            <a:pPr>
              <a:lnSpc>
                <a:spcPts val="17200"/>
              </a:lnSpc>
              <a:buNone/>
            </a:pPr>
            <a:r>
              <a:rPr lang="en-US" sz="7800" b="1" dirty="0" smtClean="0">
                <a:solidFill>
                  <a:srgbClr val="10268E"/>
                </a:solidFill>
                <a:latin typeface="Raleway" pitchFamily="34" charset="0"/>
                <a:ea typeface="Raleway" pitchFamily="34" charset="-122"/>
                <a:cs typeface="Raleway" pitchFamily="34" charset="-120"/>
              </a:rPr>
              <a:t>After completing the module, you will be able to:</a:t>
            </a:r>
          </a:p>
          <a:p>
            <a:pPr marL="1028700" lvl="2" indent="-342900">
              <a:lnSpc>
                <a:spcPts val="17200"/>
              </a:lnSpc>
              <a:buSzPct val="100000"/>
              <a:buChar char="•"/>
            </a:pPr>
            <a:r>
              <a:rPr lang="en-US" sz="7800" b="1" dirty="0" smtClean="0">
                <a:solidFill>
                  <a:srgbClr val="10268E"/>
                </a:solidFill>
                <a:latin typeface="Raleway" pitchFamily="34" charset="0"/>
                <a:ea typeface="Raleway" pitchFamily="34" charset="-122"/>
                <a:cs typeface="Raleway" pitchFamily="34" charset="-120"/>
              </a:rPr>
              <a:t> Define the term ethics,</a:t>
            </a:r>
          </a:p>
          <a:p>
            <a:pPr marL="1028700" lvl="2" indent="-342900">
              <a:lnSpc>
                <a:spcPts val="17200"/>
              </a:lnSpc>
              <a:buSzPct val="100000"/>
              <a:buChar char="•"/>
            </a:pPr>
            <a:r>
              <a:rPr lang="en-US" sz="7800" b="1" dirty="0" smtClean="0">
                <a:solidFill>
                  <a:srgbClr val="10268E"/>
                </a:solidFill>
                <a:latin typeface="Raleway" pitchFamily="34" charset="0"/>
                <a:ea typeface="Raleway" pitchFamily="34" charset="-122"/>
                <a:cs typeface="Raleway" pitchFamily="34" charset="-120"/>
              </a:rPr>
              <a:t> Distinguish between different types of ethics (like clinical or research ethics) in healthcare and social services, </a:t>
            </a:r>
          </a:p>
          <a:p>
            <a:pPr marL="1028700" lvl="2" indent="-342900">
              <a:lnSpc>
                <a:spcPts val="17200"/>
              </a:lnSpc>
              <a:buSzPct val="100000"/>
              <a:buChar char="•"/>
            </a:pPr>
            <a:r>
              <a:rPr lang="en-US" sz="7800" b="1" dirty="0" smtClean="0">
                <a:solidFill>
                  <a:srgbClr val="10268E"/>
                </a:solidFill>
                <a:latin typeface="Raleway" pitchFamily="34" charset="0"/>
                <a:ea typeface="Raleway" pitchFamily="34" charset="-122"/>
                <a:cs typeface="Raleway" pitchFamily="34" charset="-120"/>
              </a:rPr>
              <a:t> Describe differences between ethics, law and risk management, </a:t>
            </a:r>
          </a:p>
          <a:p>
            <a:pPr marL="1028700" lvl="2" indent="-342900">
              <a:lnSpc>
                <a:spcPts val="17200"/>
              </a:lnSpc>
              <a:buSzPct val="100000"/>
              <a:buFontTx/>
              <a:buChar char="•"/>
            </a:pPr>
            <a:r>
              <a:rPr lang="en-US" sz="7800" b="1" dirty="0" smtClean="0">
                <a:solidFill>
                  <a:srgbClr val="10268E"/>
                </a:solidFill>
                <a:latin typeface="Raleway" pitchFamily="34" charset="0"/>
                <a:ea typeface="Raleway" pitchFamily="34" charset="-122"/>
                <a:cs typeface="Raleway" pitchFamily="34" charset="-120"/>
              </a:rPr>
              <a:t> </a:t>
            </a:r>
            <a:r>
              <a:rPr lang="en-US" sz="7800" b="1" dirty="0">
                <a:solidFill>
                  <a:srgbClr val="10268E"/>
                </a:solidFill>
                <a:latin typeface="Raleway" pitchFamily="34" charset="0"/>
                <a:ea typeface="Raleway" pitchFamily="34" charset="-122"/>
                <a:cs typeface="Raleway" pitchFamily="34" charset="-120"/>
              </a:rPr>
              <a:t>Consider the role of ethics in your professional and personal </a:t>
            </a:r>
            <a:r>
              <a:rPr lang="en-US" sz="7800" b="1" dirty="0" smtClean="0">
                <a:solidFill>
                  <a:srgbClr val="10268E"/>
                </a:solidFill>
                <a:latin typeface="Raleway" pitchFamily="34" charset="0"/>
                <a:ea typeface="Raleway" pitchFamily="34" charset="-122"/>
                <a:cs typeface="Raleway" pitchFamily="34" charset="-120"/>
              </a:rPr>
              <a:t>life,</a:t>
            </a:r>
            <a:endParaRPr lang="en-US" sz="8000" dirty="0"/>
          </a:p>
          <a:p>
            <a:pPr marL="1028700" lvl="2" indent="-342900">
              <a:lnSpc>
                <a:spcPts val="17200"/>
              </a:lnSpc>
              <a:buSzPct val="100000"/>
              <a:buChar char="•"/>
            </a:pPr>
            <a:r>
              <a:rPr lang="en-US" sz="7800" b="1" dirty="0" smtClean="0">
                <a:solidFill>
                  <a:srgbClr val="10268E"/>
                </a:solidFill>
                <a:latin typeface="Raleway" pitchFamily="34" charset="0"/>
                <a:ea typeface="Raleway" pitchFamily="34" charset="-122"/>
                <a:cs typeface="Raleway" pitchFamily="34" charset="-120"/>
              </a:rPr>
              <a:t>Discuss the learned concepts using the case study.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8903"/>
    </mc:Choice>
    <mc:Fallback xmlns="">
      <p:transition spd="slow" advTm="198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1736328"/>
            <a:ext cx="49014062" cy="25003125"/>
          </a:xfrm>
          <a:prstGeom prst="rect">
            <a:avLst/>
          </a:prstGeom>
        </p:spPr>
      </p:pic>
      <p:pic>
        <p:nvPicPr>
          <p:cNvPr id="5" name="Object 4" descr="preencoded.png"/>
          <p:cNvPicPr>
            <a:picLocks noChangeAspect="1"/>
          </p:cNvPicPr>
          <p:nvPr/>
        </p:nvPicPr>
        <p:blipFill>
          <a:blip r:embed="rId7"/>
          <a:stretch>
            <a:fillRect/>
          </a:stretch>
        </p:blipFill>
        <p:spPr>
          <a:xfrm>
            <a:off x="41870313" y="19942969"/>
            <a:ext cx="3671094" cy="4464844"/>
          </a:xfrm>
          <a:prstGeom prst="rect">
            <a:avLst/>
          </a:prstGeom>
        </p:spPr>
      </p:pic>
      <p:sp>
        <p:nvSpPr>
          <p:cNvPr id="6" name="Object 5"/>
          <p:cNvSpPr txBox="1"/>
          <p:nvPr/>
        </p:nvSpPr>
        <p:spPr>
          <a:xfrm>
            <a:off x="3026172" y="5060156"/>
            <a:ext cx="45256152" cy="12402344"/>
          </a:xfrm>
          <a:prstGeom prst="rect">
            <a:avLst/>
          </a:prstGeom>
          <a:noFill/>
        </p:spPr>
        <p:txBody>
          <a:bodyPr wrap="square" rtlCol="0" anchor="ctr"/>
          <a:lstStyle/>
          <a:p>
            <a:pPr>
              <a:lnSpc>
                <a:spcPts val="19600"/>
              </a:lnSpc>
              <a:buNone/>
            </a:pPr>
            <a:r>
              <a:rPr lang="en-US" sz="19500" dirty="0" smtClean="0">
                <a:solidFill>
                  <a:srgbClr val="10268E"/>
                </a:solidFill>
                <a:latin typeface="Raleway" pitchFamily="34" charset="0"/>
                <a:ea typeface="Raleway" pitchFamily="34" charset="-122"/>
                <a:cs typeface="Raleway" pitchFamily="34" charset="-120"/>
              </a:rPr>
              <a:t>Before we start with the module, think about how would you identify ethics.
What ideas come to your mind?
What words would you use interchangeably with the term ethics? </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385"/>
    </mc:Choice>
    <mc:Fallback xmlns="">
      <p:transition spd="slow" advTm="10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45720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892969"/>
            <a:ext cx="49014063" cy="7937500"/>
          </a:xfrm>
          <a:prstGeom prst="rect">
            <a:avLst/>
          </a:prstGeom>
        </p:spPr>
      </p:pic>
      <p:pic>
        <p:nvPicPr>
          <p:cNvPr id="5" name="Object 4" descr="preencoded.png"/>
          <p:cNvPicPr>
            <a:picLocks noChangeAspect="1"/>
          </p:cNvPicPr>
          <p:nvPr/>
        </p:nvPicPr>
        <p:blipFill>
          <a:blip r:embed="rId7"/>
          <a:stretch>
            <a:fillRect/>
          </a:stretch>
        </p:blipFill>
        <p:spPr>
          <a:xfrm>
            <a:off x="2530078" y="11112500"/>
            <a:ext cx="6002734" cy="6002734"/>
          </a:xfrm>
          <a:prstGeom prst="rect">
            <a:avLst/>
          </a:prstGeom>
        </p:spPr>
      </p:pic>
      <p:pic>
        <p:nvPicPr>
          <p:cNvPr id="6" name="Object 5" descr="preencoded.png"/>
          <p:cNvPicPr>
            <a:picLocks noChangeAspect="1"/>
          </p:cNvPicPr>
          <p:nvPr/>
        </p:nvPicPr>
        <p:blipFill>
          <a:blip r:embed="rId8"/>
          <a:stretch>
            <a:fillRect/>
          </a:stretch>
        </p:blipFill>
        <p:spPr>
          <a:xfrm>
            <a:off x="19198828" y="11112500"/>
            <a:ext cx="6002734" cy="6002734"/>
          </a:xfrm>
          <a:prstGeom prst="rect">
            <a:avLst/>
          </a:prstGeom>
        </p:spPr>
      </p:pic>
      <p:pic>
        <p:nvPicPr>
          <p:cNvPr id="7" name="Object 6" descr="preencoded.png"/>
          <p:cNvPicPr>
            <a:picLocks noChangeAspect="1"/>
          </p:cNvPicPr>
          <p:nvPr/>
        </p:nvPicPr>
        <p:blipFill>
          <a:blip r:embed="rId9"/>
          <a:stretch>
            <a:fillRect/>
          </a:stretch>
        </p:blipFill>
        <p:spPr>
          <a:xfrm>
            <a:off x="33684766" y="11112500"/>
            <a:ext cx="6002734" cy="6002734"/>
          </a:xfrm>
          <a:prstGeom prst="rect">
            <a:avLst/>
          </a:prstGeom>
        </p:spPr>
      </p:pic>
      <p:pic>
        <p:nvPicPr>
          <p:cNvPr id="8" name="Object 7" descr="preencoded.png"/>
          <p:cNvPicPr>
            <a:picLocks noChangeAspect="1"/>
          </p:cNvPicPr>
          <p:nvPr/>
        </p:nvPicPr>
        <p:blipFill>
          <a:blip r:embed="rId10"/>
          <a:stretch>
            <a:fillRect/>
          </a:stretch>
        </p:blipFill>
        <p:spPr>
          <a:xfrm>
            <a:off x="2530078" y="19198828"/>
            <a:ext cx="6002734" cy="6002734"/>
          </a:xfrm>
          <a:prstGeom prst="rect">
            <a:avLst/>
          </a:prstGeom>
        </p:spPr>
      </p:pic>
      <p:pic>
        <p:nvPicPr>
          <p:cNvPr id="9" name="Object 8" descr="preencoded.png"/>
          <p:cNvPicPr>
            <a:picLocks noChangeAspect="1"/>
          </p:cNvPicPr>
          <p:nvPr/>
        </p:nvPicPr>
        <p:blipFill>
          <a:blip r:embed="rId11"/>
          <a:stretch>
            <a:fillRect/>
          </a:stretch>
        </p:blipFill>
        <p:spPr>
          <a:xfrm>
            <a:off x="19198828" y="19198828"/>
            <a:ext cx="6002734" cy="6002734"/>
          </a:xfrm>
          <a:prstGeom prst="rect">
            <a:avLst/>
          </a:prstGeom>
        </p:spPr>
      </p:pic>
      <p:pic>
        <p:nvPicPr>
          <p:cNvPr id="10" name="Object 9" descr="preencoded.png"/>
          <p:cNvPicPr>
            <a:picLocks noChangeAspect="1"/>
          </p:cNvPicPr>
          <p:nvPr/>
        </p:nvPicPr>
        <p:blipFill>
          <a:blip r:embed="rId12"/>
          <a:stretch>
            <a:fillRect/>
          </a:stretch>
        </p:blipFill>
        <p:spPr>
          <a:xfrm>
            <a:off x="33684766" y="19198828"/>
            <a:ext cx="6002734" cy="6002734"/>
          </a:xfrm>
          <a:prstGeom prst="rect">
            <a:avLst/>
          </a:prstGeom>
        </p:spPr>
      </p:pic>
      <p:pic>
        <p:nvPicPr>
          <p:cNvPr id="11" name="Object 10" descr="preencoded.png"/>
          <p:cNvPicPr>
            <a:picLocks noChangeAspect="1"/>
          </p:cNvPicPr>
          <p:nvPr/>
        </p:nvPicPr>
        <p:blipFill>
          <a:blip r:embed="rId13"/>
          <a:stretch>
            <a:fillRect/>
          </a:stretch>
        </p:blipFill>
        <p:spPr>
          <a:xfrm>
            <a:off x="20538281" y="12303125"/>
            <a:ext cx="3307292" cy="3968750"/>
          </a:xfrm>
          <a:prstGeom prst="rect">
            <a:avLst/>
          </a:prstGeom>
        </p:spPr>
      </p:pic>
      <p:pic>
        <p:nvPicPr>
          <p:cNvPr id="12" name="Object 11" descr="preencoded.png"/>
          <p:cNvPicPr>
            <a:picLocks noChangeAspect="1"/>
          </p:cNvPicPr>
          <p:nvPr/>
        </p:nvPicPr>
        <p:blipFill>
          <a:blip r:embed="rId14"/>
          <a:stretch>
            <a:fillRect/>
          </a:stretch>
        </p:blipFill>
        <p:spPr>
          <a:xfrm>
            <a:off x="3522266" y="12451953"/>
            <a:ext cx="3968750" cy="3665865"/>
          </a:xfrm>
          <a:prstGeom prst="rect">
            <a:avLst/>
          </a:prstGeom>
        </p:spPr>
      </p:pic>
      <p:pic>
        <p:nvPicPr>
          <p:cNvPr id="13" name="Object 12" descr="preencoded.png"/>
          <p:cNvPicPr>
            <a:picLocks noChangeAspect="1"/>
          </p:cNvPicPr>
          <p:nvPr/>
        </p:nvPicPr>
        <p:blipFill>
          <a:blip r:embed="rId15"/>
          <a:stretch>
            <a:fillRect/>
          </a:stretch>
        </p:blipFill>
        <p:spPr>
          <a:xfrm>
            <a:off x="4415234" y="20141406"/>
            <a:ext cx="2215682" cy="3968750"/>
          </a:xfrm>
          <a:prstGeom prst="rect">
            <a:avLst/>
          </a:prstGeom>
        </p:spPr>
      </p:pic>
      <p:pic>
        <p:nvPicPr>
          <p:cNvPr id="14" name="Object 13" descr="preencoded.png"/>
          <p:cNvPicPr>
            <a:picLocks noChangeAspect="1"/>
          </p:cNvPicPr>
          <p:nvPr/>
        </p:nvPicPr>
        <p:blipFill>
          <a:blip r:embed="rId16"/>
          <a:stretch>
            <a:fillRect/>
          </a:stretch>
        </p:blipFill>
        <p:spPr>
          <a:xfrm>
            <a:off x="20191016" y="20141406"/>
            <a:ext cx="3967560" cy="3968750"/>
          </a:xfrm>
          <a:prstGeom prst="rect">
            <a:avLst/>
          </a:prstGeom>
        </p:spPr>
      </p:pic>
      <p:pic>
        <p:nvPicPr>
          <p:cNvPr id="15" name="Object 14" descr="preencoded.png"/>
          <p:cNvPicPr>
            <a:picLocks noChangeAspect="1"/>
          </p:cNvPicPr>
          <p:nvPr/>
        </p:nvPicPr>
        <p:blipFill>
          <a:blip r:embed="rId17"/>
          <a:stretch>
            <a:fillRect/>
          </a:stretch>
        </p:blipFill>
        <p:spPr>
          <a:xfrm>
            <a:off x="34676953" y="20141406"/>
            <a:ext cx="3953785" cy="3968750"/>
          </a:xfrm>
          <a:prstGeom prst="rect">
            <a:avLst/>
          </a:prstGeom>
        </p:spPr>
      </p:pic>
      <p:pic>
        <p:nvPicPr>
          <p:cNvPr id="16" name="Object 15" descr="preencoded.png"/>
          <p:cNvPicPr>
            <a:picLocks noChangeAspect="1"/>
          </p:cNvPicPr>
          <p:nvPr/>
        </p:nvPicPr>
        <p:blipFill>
          <a:blip r:embed="rId18"/>
          <a:stretch>
            <a:fillRect/>
          </a:stretch>
        </p:blipFill>
        <p:spPr>
          <a:xfrm>
            <a:off x="34676953" y="11906250"/>
            <a:ext cx="3968750" cy="3962120"/>
          </a:xfrm>
          <a:prstGeom prst="rect">
            <a:avLst/>
          </a:prstGeom>
        </p:spPr>
      </p:pic>
      <p:sp>
        <p:nvSpPr>
          <p:cNvPr id="17" name="Object 16"/>
          <p:cNvSpPr txBox="1"/>
          <p:nvPr/>
        </p:nvSpPr>
        <p:spPr>
          <a:xfrm>
            <a:off x="6151563" y="3274219"/>
            <a:ext cx="39408447" cy="2976563"/>
          </a:xfrm>
          <a:prstGeom prst="rect">
            <a:avLst/>
          </a:prstGeom>
          <a:noFill/>
        </p:spPr>
        <p:txBody>
          <a:bodyPr wrap="square" rtlCol="0" anchor="ctr"/>
          <a:lstStyle/>
          <a:p>
            <a:pPr algn="ctr">
              <a:lnSpc>
                <a:spcPts val="23500"/>
              </a:lnSpc>
              <a:buNone/>
            </a:pPr>
            <a:r>
              <a:rPr lang="en-US" sz="23400" b="1" dirty="0" smtClean="0">
                <a:solidFill>
                  <a:srgbClr val="10268E"/>
                </a:solidFill>
                <a:latin typeface="Raleway" pitchFamily="34" charset="0"/>
                <a:ea typeface="Raleway" pitchFamily="34" charset="-122"/>
                <a:cs typeface="Raleway" pitchFamily="34" charset="-120"/>
              </a:rPr>
              <a:t>Ethics</a:t>
            </a:r>
            <a:endParaRPr lang="en-US" dirty="0"/>
          </a:p>
        </p:txBody>
      </p:sp>
      <p:sp>
        <p:nvSpPr>
          <p:cNvPr id="18" name="Object 17"/>
          <p:cNvSpPr txBox="1"/>
          <p:nvPr/>
        </p:nvSpPr>
        <p:spPr>
          <a:xfrm>
            <a:off x="9078516" y="12203906"/>
            <a:ext cx="7576592" cy="2381250"/>
          </a:xfrm>
          <a:prstGeom prst="rect">
            <a:avLst/>
          </a:prstGeom>
          <a:noFill/>
        </p:spPr>
        <p:txBody>
          <a:bodyPr wrap="square" rtlCol="0" anchor="ctr"/>
          <a:lstStyle/>
          <a:p>
            <a:pPr>
              <a:buNone/>
            </a:pPr>
            <a:r>
              <a:rPr lang="en-US" sz="6300" b="1" dirty="0" smtClean="0">
                <a:solidFill>
                  <a:srgbClr val="000000"/>
                </a:solidFill>
                <a:latin typeface="Roboto" pitchFamily="2" charset="0"/>
                <a:ea typeface="Roboto" pitchFamily="2" charset="0"/>
                <a:cs typeface="Roboto Condensed" pitchFamily="34" charset="-120"/>
              </a:rPr>
              <a:t>Branch of moral philosophy </a:t>
            </a:r>
            <a:endParaRPr lang="en-US" dirty="0">
              <a:latin typeface="Roboto" pitchFamily="2" charset="0"/>
              <a:ea typeface="Roboto" pitchFamily="2" charset="0"/>
            </a:endParaRPr>
          </a:p>
        </p:txBody>
      </p:sp>
      <p:sp>
        <p:nvSpPr>
          <p:cNvPr id="19" name="Object 18"/>
          <p:cNvSpPr txBox="1"/>
          <p:nvPr/>
        </p:nvSpPr>
        <p:spPr>
          <a:xfrm>
            <a:off x="25846484" y="12104688"/>
            <a:ext cx="6457900" cy="3571875"/>
          </a:xfrm>
          <a:prstGeom prst="rect">
            <a:avLst/>
          </a:prstGeom>
          <a:noFill/>
        </p:spPr>
        <p:txBody>
          <a:bodyPr wrap="square" rtlCol="0" anchor="ctr"/>
          <a:lstStyle/>
          <a:p>
            <a:pPr>
              <a:buNone/>
            </a:pPr>
            <a:r>
              <a:rPr lang="en-US" sz="6300" b="1" dirty="0" smtClean="0">
                <a:solidFill>
                  <a:srgbClr val="000000"/>
                </a:solidFill>
                <a:latin typeface="Roboto" pitchFamily="2" charset="0"/>
                <a:ea typeface="Roboto" pitchFamily="2" charset="0"/>
                <a:cs typeface="Roboto Condensed" pitchFamily="34" charset="-120"/>
              </a:rPr>
              <a:t>What makes actions right or wrong</a:t>
            </a:r>
            <a:endParaRPr lang="en-US" dirty="0">
              <a:latin typeface="Roboto" pitchFamily="2" charset="0"/>
              <a:ea typeface="Roboto" pitchFamily="2" charset="0"/>
            </a:endParaRPr>
          </a:p>
        </p:txBody>
      </p:sp>
      <p:sp>
        <p:nvSpPr>
          <p:cNvPr id="20" name="Object 19"/>
          <p:cNvSpPr txBox="1"/>
          <p:nvPr/>
        </p:nvSpPr>
        <p:spPr>
          <a:xfrm>
            <a:off x="25846484" y="20389453"/>
            <a:ext cx="8695283" cy="1190625"/>
          </a:xfrm>
          <a:prstGeom prst="rect">
            <a:avLst/>
          </a:prstGeom>
          <a:noFill/>
        </p:spPr>
        <p:txBody>
          <a:bodyPr wrap="square" rtlCol="0" anchor="ctr"/>
          <a:lstStyle/>
          <a:p>
            <a:pPr>
              <a:buNone/>
            </a:pPr>
            <a:r>
              <a:rPr lang="en-US" sz="6300" b="1" dirty="0" smtClean="0">
                <a:solidFill>
                  <a:srgbClr val="000000"/>
                </a:solidFill>
                <a:latin typeface="Roboto" pitchFamily="2" charset="0"/>
                <a:ea typeface="Roboto" pitchFamily="2" charset="0"/>
                <a:cs typeface="Roboto Condensed" pitchFamily="34" charset="-120"/>
              </a:rPr>
              <a:t>Values</a:t>
            </a:r>
            <a:endParaRPr lang="en-US" dirty="0">
              <a:latin typeface="Roboto" pitchFamily="2" charset="0"/>
              <a:ea typeface="Roboto" pitchFamily="2" charset="0"/>
            </a:endParaRPr>
          </a:p>
        </p:txBody>
      </p:sp>
      <p:sp>
        <p:nvSpPr>
          <p:cNvPr id="21" name="Object 20"/>
          <p:cNvSpPr txBox="1"/>
          <p:nvPr/>
        </p:nvSpPr>
        <p:spPr>
          <a:xfrm>
            <a:off x="8730009" y="20460436"/>
            <a:ext cx="8593584" cy="1190625"/>
          </a:xfrm>
          <a:prstGeom prst="rect">
            <a:avLst/>
          </a:prstGeom>
          <a:noFill/>
        </p:spPr>
        <p:txBody>
          <a:bodyPr wrap="square" rtlCol="0" anchor="ctr"/>
          <a:lstStyle/>
          <a:p>
            <a:pPr>
              <a:buNone/>
            </a:pPr>
            <a:r>
              <a:rPr lang="en-US" sz="6300" b="1" dirty="0" smtClean="0">
                <a:solidFill>
                  <a:srgbClr val="000000"/>
                </a:solidFill>
                <a:latin typeface="Roboto" pitchFamily="2" charset="0"/>
                <a:ea typeface="Roboto" pitchFamily="2" charset="0"/>
                <a:cs typeface="Roboto Condensed" pitchFamily="34" charset="-120"/>
              </a:rPr>
              <a:t>What ought to be done</a:t>
            </a:r>
            <a:endParaRPr lang="en-US" dirty="0">
              <a:latin typeface="Roboto" pitchFamily="2" charset="0"/>
              <a:ea typeface="Roboto" pitchFamily="2" charset="0"/>
            </a:endParaRPr>
          </a:p>
        </p:txBody>
      </p:sp>
      <p:sp>
        <p:nvSpPr>
          <p:cNvPr id="22" name="Object 21"/>
          <p:cNvSpPr txBox="1"/>
          <p:nvPr/>
        </p:nvSpPr>
        <p:spPr>
          <a:xfrm>
            <a:off x="40382031" y="12303125"/>
            <a:ext cx="6000254" cy="1190625"/>
          </a:xfrm>
          <a:prstGeom prst="rect">
            <a:avLst/>
          </a:prstGeom>
          <a:noFill/>
        </p:spPr>
        <p:txBody>
          <a:bodyPr wrap="square" rtlCol="0" anchor="ctr"/>
          <a:lstStyle/>
          <a:p>
            <a:pPr>
              <a:buNone/>
            </a:pPr>
            <a:r>
              <a:rPr lang="en-US" sz="6300" b="1" dirty="0" smtClean="0">
                <a:solidFill>
                  <a:srgbClr val="000000"/>
                </a:solidFill>
                <a:latin typeface="Roboto" pitchFamily="2" charset="0"/>
                <a:ea typeface="Roboto" pitchFamily="2" charset="0"/>
                <a:cs typeface="Roboto Condensed" pitchFamily="34" charset="-120"/>
              </a:rPr>
              <a:t>Moral character </a:t>
            </a:r>
            <a:endParaRPr lang="en-US" dirty="0">
              <a:latin typeface="Roboto" pitchFamily="2" charset="0"/>
              <a:ea typeface="Roboto" pitchFamily="2" charset="0"/>
            </a:endParaRPr>
          </a:p>
        </p:txBody>
      </p:sp>
      <p:sp>
        <p:nvSpPr>
          <p:cNvPr id="23" name="Object 22"/>
          <p:cNvSpPr txBox="1"/>
          <p:nvPr/>
        </p:nvSpPr>
        <p:spPr>
          <a:xfrm>
            <a:off x="40382031" y="20339844"/>
            <a:ext cx="8542734" cy="1190625"/>
          </a:xfrm>
          <a:prstGeom prst="rect">
            <a:avLst/>
          </a:prstGeom>
          <a:noFill/>
        </p:spPr>
        <p:txBody>
          <a:bodyPr wrap="square" rtlCol="0" anchor="ctr"/>
          <a:lstStyle/>
          <a:p>
            <a:pPr>
              <a:buNone/>
            </a:pPr>
            <a:r>
              <a:rPr lang="en-US" sz="6300" b="1" dirty="0" smtClean="0">
                <a:solidFill>
                  <a:srgbClr val="000000"/>
                </a:solidFill>
                <a:latin typeface="Roboto" pitchFamily="2" charset="0"/>
                <a:ea typeface="Roboto" pitchFamily="2" charset="0"/>
                <a:cs typeface="Roboto Condensed" pitchFamily="34" charset="-120"/>
              </a:rPr>
              <a:t>Duties</a:t>
            </a:r>
            <a:endParaRPr lang="en-US" dirty="0">
              <a:latin typeface="Roboto" pitchFamily="2" charset="0"/>
              <a:ea typeface="Roboto" pitchFamily="2"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4200"/>
    </mc:Choice>
    <mc:Fallback xmlns="">
      <p:transition spd="slow" advTm="264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2024742"/>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892969"/>
            <a:ext cx="49014063" cy="7937500"/>
          </a:xfrm>
          <a:prstGeom prst="rect">
            <a:avLst/>
          </a:prstGeom>
        </p:spPr>
      </p:pic>
      <p:pic>
        <p:nvPicPr>
          <p:cNvPr id="5" name="Object 4" descr="preencoded.png"/>
          <p:cNvPicPr>
            <a:picLocks noChangeAspect="1"/>
          </p:cNvPicPr>
          <p:nvPr/>
        </p:nvPicPr>
        <p:blipFill>
          <a:blip r:embed="rId7"/>
          <a:stretch>
            <a:fillRect/>
          </a:stretch>
        </p:blipFill>
        <p:spPr>
          <a:xfrm>
            <a:off x="2530078" y="11112500"/>
            <a:ext cx="6002734" cy="6002734"/>
          </a:xfrm>
          <a:prstGeom prst="rect">
            <a:avLst/>
          </a:prstGeom>
        </p:spPr>
      </p:pic>
      <p:pic>
        <p:nvPicPr>
          <p:cNvPr id="6" name="Object 5" descr="preencoded.png"/>
          <p:cNvPicPr>
            <a:picLocks noChangeAspect="1"/>
          </p:cNvPicPr>
          <p:nvPr/>
        </p:nvPicPr>
        <p:blipFill>
          <a:blip r:embed="rId8"/>
          <a:stretch>
            <a:fillRect/>
          </a:stretch>
        </p:blipFill>
        <p:spPr>
          <a:xfrm>
            <a:off x="19198828" y="11112500"/>
            <a:ext cx="6002734" cy="6002734"/>
          </a:xfrm>
          <a:prstGeom prst="rect">
            <a:avLst/>
          </a:prstGeom>
        </p:spPr>
      </p:pic>
      <p:pic>
        <p:nvPicPr>
          <p:cNvPr id="7" name="Object 6" descr="preencoded.png"/>
          <p:cNvPicPr>
            <a:picLocks noChangeAspect="1"/>
          </p:cNvPicPr>
          <p:nvPr/>
        </p:nvPicPr>
        <p:blipFill>
          <a:blip r:embed="rId9"/>
          <a:stretch>
            <a:fillRect/>
          </a:stretch>
        </p:blipFill>
        <p:spPr>
          <a:xfrm>
            <a:off x="2530078" y="19198828"/>
            <a:ext cx="6002734" cy="6002734"/>
          </a:xfrm>
          <a:prstGeom prst="rect">
            <a:avLst/>
          </a:prstGeom>
        </p:spPr>
      </p:pic>
      <p:pic>
        <p:nvPicPr>
          <p:cNvPr id="8" name="Object 7" descr="preencoded.png"/>
          <p:cNvPicPr>
            <a:picLocks noChangeAspect="1"/>
          </p:cNvPicPr>
          <p:nvPr/>
        </p:nvPicPr>
        <p:blipFill>
          <a:blip r:embed="rId10"/>
          <a:stretch>
            <a:fillRect/>
          </a:stretch>
        </p:blipFill>
        <p:spPr>
          <a:xfrm>
            <a:off x="19198828" y="19198828"/>
            <a:ext cx="6002734" cy="6002734"/>
          </a:xfrm>
          <a:prstGeom prst="rect">
            <a:avLst/>
          </a:prstGeom>
        </p:spPr>
      </p:pic>
      <p:pic>
        <p:nvPicPr>
          <p:cNvPr id="9" name="Object 8" descr="preencoded.png"/>
          <p:cNvPicPr>
            <a:picLocks noChangeAspect="1"/>
          </p:cNvPicPr>
          <p:nvPr/>
        </p:nvPicPr>
        <p:blipFill>
          <a:blip r:embed="rId11"/>
          <a:stretch>
            <a:fillRect/>
          </a:stretch>
        </p:blipFill>
        <p:spPr>
          <a:xfrm>
            <a:off x="20538281" y="12303125"/>
            <a:ext cx="3307292" cy="3968750"/>
          </a:xfrm>
          <a:prstGeom prst="rect">
            <a:avLst/>
          </a:prstGeom>
        </p:spPr>
      </p:pic>
      <p:pic>
        <p:nvPicPr>
          <p:cNvPr id="10" name="Object 9" descr="preencoded.png"/>
          <p:cNvPicPr>
            <a:picLocks noChangeAspect="1"/>
          </p:cNvPicPr>
          <p:nvPr/>
        </p:nvPicPr>
        <p:blipFill>
          <a:blip r:embed="rId12"/>
          <a:stretch>
            <a:fillRect/>
          </a:stretch>
        </p:blipFill>
        <p:spPr>
          <a:xfrm>
            <a:off x="3522266" y="12451953"/>
            <a:ext cx="3968750" cy="3665865"/>
          </a:xfrm>
          <a:prstGeom prst="rect">
            <a:avLst/>
          </a:prstGeom>
        </p:spPr>
      </p:pic>
      <p:pic>
        <p:nvPicPr>
          <p:cNvPr id="11" name="Object 10" descr="preencoded.png"/>
          <p:cNvPicPr>
            <a:picLocks noChangeAspect="1"/>
          </p:cNvPicPr>
          <p:nvPr/>
        </p:nvPicPr>
        <p:blipFill>
          <a:blip r:embed="rId13"/>
          <a:stretch>
            <a:fillRect/>
          </a:stretch>
        </p:blipFill>
        <p:spPr>
          <a:xfrm>
            <a:off x="4415234" y="20141406"/>
            <a:ext cx="2215682" cy="3968750"/>
          </a:xfrm>
          <a:prstGeom prst="rect">
            <a:avLst/>
          </a:prstGeom>
        </p:spPr>
      </p:pic>
      <p:pic>
        <p:nvPicPr>
          <p:cNvPr id="12" name="Object 11" descr="preencoded.png"/>
          <p:cNvPicPr>
            <a:picLocks noChangeAspect="1"/>
          </p:cNvPicPr>
          <p:nvPr/>
        </p:nvPicPr>
        <p:blipFill>
          <a:blip r:embed="rId14"/>
          <a:stretch>
            <a:fillRect/>
          </a:stretch>
        </p:blipFill>
        <p:spPr>
          <a:xfrm>
            <a:off x="20191016" y="20141406"/>
            <a:ext cx="3967560" cy="3968750"/>
          </a:xfrm>
          <a:prstGeom prst="rect">
            <a:avLst/>
          </a:prstGeom>
        </p:spPr>
      </p:pic>
      <p:sp>
        <p:nvSpPr>
          <p:cNvPr id="13" name="Object 12"/>
          <p:cNvSpPr txBox="1"/>
          <p:nvPr/>
        </p:nvSpPr>
        <p:spPr>
          <a:xfrm>
            <a:off x="6002734" y="2133203"/>
            <a:ext cx="39408447" cy="5953125"/>
          </a:xfrm>
          <a:prstGeom prst="rect">
            <a:avLst/>
          </a:prstGeom>
          <a:noFill/>
        </p:spPr>
        <p:txBody>
          <a:bodyPr wrap="square" rtlCol="0" anchor="ctr"/>
          <a:lstStyle/>
          <a:p>
            <a:pPr algn="ctr">
              <a:lnSpc>
                <a:spcPts val="23500"/>
              </a:lnSpc>
              <a:buNone/>
            </a:pPr>
            <a:r>
              <a:rPr lang="en-US" sz="23400" b="1" dirty="0" smtClean="0">
                <a:solidFill>
                  <a:srgbClr val="10268E"/>
                </a:solidFill>
                <a:latin typeface="Raleway" pitchFamily="34" charset="0"/>
                <a:ea typeface="Raleway" pitchFamily="34" charset="-122"/>
                <a:cs typeface="Raleway" pitchFamily="34" charset="-120"/>
              </a:rPr>
              <a:t>Ethics in Healthcare and Social Services </a:t>
            </a:r>
            <a:endParaRPr lang="en-US" dirty="0"/>
          </a:p>
        </p:txBody>
      </p:sp>
      <p:sp>
        <p:nvSpPr>
          <p:cNvPr id="14" name="Object 13"/>
          <p:cNvSpPr txBox="1"/>
          <p:nvPr/>
        </p:nvSpPr>
        <p:spPr>
          <a:xfrm>
            <a:off x="8967670" y="12340516"/>
            <a:ext cx="9078516" cy="1773351"/>
          </a:xfrm>
          <a:prstGeom prst="rect">
            <a:avLst/>
          </a:prstGeom>
          <a:noFill/>
        </p:spPr>
        <p:txBody>
          <a:bodyPr wrap="square" rtlCol="0" anchor="ctr"/>
          <a:lstStyle/>
          <a:p>
            <a:pPr>
              <a:buNone/>
            </a:pPr>
            <a:r>
              <a:rPr lang="en-US" sz="6300" b="1" dirty="0" smtClean="0">
                <a:solidFill>
                  <a:srgbClr val="000000"/>
                </a:solidFill>
                <a:latin typeface="Roboto" pitchFamily="2" charset="0"/>
                <a:ea typeface="Roboto" pitchFamily="2" charset="0"/>
                <a:cs typeface="Roboto Condensed" pitchFamily="34" charset="-120"/>
              </a:rPr>
              <a:t>Applied ethics</a:t>
            </a:r>
            <a:endParaRPr lang="en-US" dirty="0">
              <a:latin typeface="Roboto" pitchFamily="2" charset="0"/>
              <a:ea typeface="Roboto" pitchFamily="2" charset="0"/>
            </a:endParaRPr>
          </a:p>
        </p:txBody>
      </p:sp>
      <p:sp>
        <p:nvSpPr>
          <p:cNvPr id="15" name="Object 14"/>
          <p:cNvSpPr txBox="1"/>
          <p:nvPr/>
        </p:nvSpPr>
        <p:spPr>
          <a:xfrm>
            <a:off x="25846483" y="11906250"/>
            <a:ext cx="11513287" cy="5953125"/>
          </a:xfrm>
          <a:prstGeom prst="rect">
            <a:avLst/>
          </a:prstGeom>
          <a:noFill/>
        </p:spPr>
        <p:txBody>
          <a:bodyPr wrap="square" rtlCol="0" anchor="ctr"/>
          <a:lstStyle/>
          <a:p>
            <a:pPr>
              <a:lnSpc>
                <a:spcPct val="150000"/>
              </a:lnSpc>
              <a:buNone/>
            </a:pPr>
            <a:r>
              <a:rPr lang="en-US" sz="6600" b="1" dirty="0" smtClean="0">
                <a:solidFill>
                  <a:srgbClr val="000000"/>
                </a:solidFill>
                <a:latin typeface="Roboto" pitchFamily="2" charset="0"/>
                <a:ea typeface="Roboto" pitchFamily="2" charset="0"/>
                <a:cs typeface="Roboto Condensed" pitchFamily="34" charset="-120"/>
              </a:rPr>
              <a:t>Study and practice of values and judgments in healthcare and social services</a:t>
            </a:r>
            <a:endParaRPr lang="en-US" sz="6600" b="1" dirty="0">
              <a:latin typeface="Roboto" pitchFamily="2" charset="0"/>
              <a:ea typeface="Roboto" pitchFamily="2" charset="0"/>
            </a:endParaRPr>
          </a:p>
        </p:txBody>
      </p:sp>
      <p:sp>
        <p:nvSpPr>
          <p:cNvPr id="16" name="Object 15"/>
          <p:cNvSpPr txBox="1"/>
          <p:nvPr/>
        </p:nvSpPr>
        <p:spPr>
          <a:xfrm>
            <a:off x="25846484" y="20389453"/>
            <a:ext cx="8695283" cy="2381250"/>
          </a:xfrm>
          <a:prstGeom prst="rect">
            <a:avLst/>
          </a:prstGeom>
          <a:noFill/>
        </p:spPr>
        <p:txBody>
          <a:bodyPr wrap="square" rtlCol="0" anchor="ctr"/>
          <a:lstStyle/>
          <a:p>
            <a:pPr>
              <a:buNone/>
            </a:pPr>
            <a:r>
              <a:rPr lang="en-US" sz="6300" b="1" dirty="0" smtClean="0">
                <a:solidFill>
                  <a:srgbClr val="000000"/>
                </a:solidFill>
                <a:latin typeface="Roboto" pitchFamily="2" charset="0"/>
                <a:ea typeface="Roboto" pitchFamily="2" charset="0"/>
                <a:cs typeface="Roboto Condensed" pitchFamily="34" charset="-120"/>
              </a:rPr>
              <a:t>Not law, second opinion,
policy, etiquette, </a:t>
            </a:r>
            <a:r>
              <a:rPr lang="en-US" sz="6300" b="1" i="1" dirty="0" smtClean="0">
                <a:solidFill>
                  <a:srgbClr val="000000"/>
                </a:solidFill>
                <a:latin typeface="Roboto" pitchFamily="2" charset="0"/>
                <a:ea typeface="Roboto" pitchFamily="2" charset="0"/>
                <a:cs typeface="Roboto Condensed" pitchFamily="34" charset="-120"/>
              </a:rPr>
              <a:t>etc. </a:t>
            </a:r>
            <a:endParaRPr lang="en-US" dirty="0">
              <a:latin typeface="Roboto" pitchFamily="2" charset="0"/>
              <a:ea typeface="Roboto" pitchFamily="2" charset="0"/>
            </a:endParaRPr>
          </a:p>
        </p:txBody>
      </p:sp>
      <p:sp>
        <p:nvSpPr>
          <p:cNvPr id="17" name="Object 16"/>
          <p:cNvSpPr txBox="1"/>
          <p:nvPr/>
        </p:nvSpPr>
        <p:spPr>
          <a:xfrm>
            <a:off x="9078516" y="20290234"/>
            <a:ext cx="8593584" cy="1190625"/>
          </a:xfrm>
          <a:prstGeom prst="rect">
            <a:avLst/>
          </a:prstGeom>
          <a:noFill/>
        </p:spPr>
        <p:txBody>
          <a:bodyPr wrap="square" rtlCol="0" anchor="ctr"/>
          <a:lstStyle/>
          <a:p>
            <a:pPr>
              <a:buNone/>
            </a:pPr>
            <a:r>
              <a:rPr lang="en-US" sz="6300" b="1" dirty="0" smtClean="0">
                <a:solidFill>
                  <a:srgbClr val="000000"/>
                </a:solidFill>
                <a:latin typeface="Roboto" pitchFamily="2" charset="0"/>
                <a:ea typeface="Roboto" pitchFamily="2" charset="0"/>
                <a:cs typeface="Roboto Condensed" pitchFamily="34" charset="-120"/>
              </a:rPr>
              <a:t>Subfield of bioethics</a:t>
            </a:r>
            <a:endParaRPr lang="en-US" dirty="0">
              <a:latin typeface="Roboto" pitchFamily="2" charset="0"/>
              <a:ea typeface="Roboto" pitchFamily="2" charset="0"/>
            </a:endParaRPr>
          </a:p>
        </p:txBody>
      </p:sp>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797"/>
    </mc:Choice>
    <mc:Fallback xmlns="">
      <p:transition spd="slow" advTm="177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9227344" y="744141"/>
            <a:ext cx="34912598" cy="2703710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4944"/>
    </mc:Choice>
    <mc:Fallback xmlns="">
      <p:transition spd="slow" advTm="234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15428516" y="7788672"/>
            <a:ext cx="19843750" cy="19843750"/>
          </a:xfrm>
          <a:prstGeom prst="rect">
            <a:avLst/>
          </a:prstGeom>
        </p:spPr>
      </p:pic>
      <p:sp>
        <p:nvSpPr>
          <p:cNvPr id="5" name="Object 4"/>
          <p:cNvSpPr txBox="1"/>
          <p:nvPr/>
        </p:nvSpPr>
        <p:spPr>
          <a:xfrm>
            <a:off x="3720703" y="2728516"/>
            <a:ext cx="44429846" cy="2728516"/>
          </a:xfrm>
          <a:prstGeom prst="rect">
            <a:avLst/>
          </a:prstGeom>
          <a:noFill/>
        </p:spPr>
        <p:txBody>
          <a:bodyPr wrap="square" rtlCol="0" anchor="ctr"/>
          <a:lstStyle/>
          <a:p>
            <a:pPr algn="ctr">
              <a:lnSpc>
                <a:spcPts val="21500"/>
              </a:lnSpc>
              <a:buNone/>
            </a:pPr>
            <a:r>
              <a:rPr lang="en-US" sz="19500" b="1" dirty="0" smtClean="0">
                <a:solidFill>
                  <a:srgbClr val="2C2C2C"/>
                </a:solidFill>
                <a:latin typeface="Roboto" pitchFamily="34" charset="0"/>
                <a:ea typeface="Roboto" pitchFamily="34" charset="-122"/>
                <a:cs typeface="Roboto" pitchFamily="34" charset="-120"/>
              </a:rPr>
              <a:t>Ethics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387"/>
    </mc:Choice>
    <mc:Fallback xmlns="">
      <p:transition spd="slow" advTm="142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1736328"/>
            <a:ext cx="49014062" cy="25003125"/>
          </a:xfrm>
          <a:prstGeom prst="rect">
            <a:avLst/>
          </a:prstGeom>
        </p:spPr>
      </p:pic>
      <p:pic>
        <p:nvPicPr>
          <p:cNvPr id="5" name="Object 4" descr="preencoded.png"/>
          <p:cNvPicPr>
            <a:picLocks noChangeAspect="1"/>
          </p:cNvPicPr>
          <p:nvPr/>
        </p:nvPicPr>
        <p:blipFill>
          <a:blip r:embed="rId7"/>
          <a:stretch>
            <a:fillRect/>
          </a:stretch>
        </p:blipFill>
        <p:spPr>
          <a:xfrm>
            <a:off x="41870313" y="19942969"/>
            <a:ext cx="3671094" cy="4464844"/>
          </a:xfrm>
          <a:prstGeom prst="rect">
            <a:avLst/>
          </a:prstGeom>
        </p:spPr>
      </p:pic>
      <p:sp>
        <p:nvSpPr>
          <p:cNvPr id="6" name="Object 5"/>
          <p:cNvSpPr txBox="1"/>
          <p:nvPr/>
        </p:nvSpPr>
        <p:spPr>
          <a:xfrm>
            <a:off x="3075781" y="5060156"/>
            <a:ext cx="45256152" cy="22324219"/>
          </a:xfrm>
          <a:prstGeom prst="rect">
            <a:avLst/>
          </a:prstGeom>
          <a:noFill/>
        </p:spPr>
        <p:txBody>
          <a:bodyPr wrap="square" rtlCol="0" anchor="ctr"/>
          <a:lstStyle/>
          <a:p>
            <a:pPr>
              <a:lnSpc>
                <a:spcPts val="19600"/>
              </a:lnSpc>
              <a:buNone/>
            </a:pPr>
            <a:r>
              <a:rPr lang="en-US" sz="19500" dirty="0" smtClean="0">
                <a:solidFill>
                  <a:srgbClr val="10268E"/>
                </a:solidFill>
                <a:latin typeface="Raleway" pitchFamily="34" charset="0"/>
                <a:ea typeface="Raleway" pitchFamily="34" charset="-122"/>
                <a:cs typeface="Raleway" pitchFamily="34" charset="-120"/>
              </a:rPr>
              <a:t>What ethics questions do you encounter most frequently in your day-to-day work? Are they clinical, professional, research or organizational?
Reflect on what level most of your ethical concerns occur - micro-,
meso- or macro-level.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205"/>
    </mc:Choice>
    <mc:Fallback xmlns="">
      <p:transition spd="slow" advTm="46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5"/>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6"/>
          <a:stretch>
            <a:fillRect/>
          </a:stretch>
        </p:blipFill>
        <p:spPr>
          <a:xfrm>
            <a:off x="892969" y="1736328"/>
            <a:ext cx="49014062" cy="25003125"/>
          </a:xfrm>
          <a:prstGeom prst="rect">
            <a:avLst/>
          </a:prstGeom>
        </p:spPr>
      </p:pic>
      <p:pic>
        <p:nvPicPr>
          <p:cNvPr id="5" name="Object 4" descr="preencoded.png"/>
          <p:cNvPicPr>
            <a:picLocks noChangeAspect="1"/>
          </p:cNvPicPr>
          <p:nvPr/>
        </p:nvPicPr>
        <p:blipFill>
          <a:blip r:embed="rId7"/>
          <a:stretch>
            <a:fillRect/>
          </a:stretch>
        </p:blipFill>
        <p:spPr>
          <a:xfrm>
            <a:off x="44251563" y="20935156"/>
            <a:ext cx="3968750" cy="3968750"/>
          </a:xfrm>
          <a:prstGeom prst="rect">
            <a:avLst/>
          </a:prstGeom>
        </p:spPr>
      </p:pic>
      <p:sp>
        <p:nvSpPr>
          <p:cNvPr id="6" name="Object 5"/>
          <p:cNvSpPr txBox="1"/>
          <p:nvPr/>
        </p:nvSpPr>
        <p:spPr>
          <a:xfrm>
            <a:off x="3075781" y="5060156"/>
            <a:ext cx="45256152" cy="19843750"/>
          </a:xfrm>
          <a:prstGeom prst="rect">
            <a:avLst/>
          </a:prstGeom>
          <a:noFill/>
        </p:spPr>
        <p:txBody>
          <a:bodyPr wrap="square" rtlCol="0" anchor="ctr"/>
          <a:lstStyle/>
          <a:p>
            <a:pPr>
              <a:lnSpc>
                <a:spcPts val="19600"/>
              </a:lnSpc>
              <a:buNone/>
            </a:pPr>
            <a:r>
              <a:rPr lang="en-US" sz="19500" dirty="0" smtClean="0">
                <a:solidFill>
                  <a:srgbClr val="10268E"/>
                </a:solidFill>
                <a:latin typeface="Raleway" pitchFamily="34" charset="0"/>
                <a:ea typeface="Raleway" pitchFamily="34" charset="-122"/>
                <a:cs typeface="Raleway" pitchFamily="34" charset="-120"/>
              </a:rPr>
              <a:t>Here, pause the slides and go to this module's case study. 
Upon reading the case, reminisce on what type of ethics the healthcare providers may be worried about. What level of ethics should the stakeholders consider in this case?
</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41200" y="280162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880"/>
    </mc:Choice>
    <mc:Fallback xmlns="">
      <p:transition spd="slow" advTm="25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47C8DD48786E34F9A4AF8C1A9F80D0F" ma:contentTypeVersion="0" ma:contentTypeDescription="Create a new document." ma:contentTypeScope="" ma:versionID="f25399d702b78dcd26102f4af4fabad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D728BD-9400-4734-BCA1-852C86E553AD}">
  <ds:schemaRefs>
    <ds:schemaRef ds:uri="http://www.w3.org/XML/1998/namespace"/>
    <ds:schemaRef ds:uri="http://purl.org/dc/dcmitype/"/>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http://purl.org/dc/elements/1.1/"/>
  </ds:schemaRefs>
</ds:datastoreItem>
</file>

<file path=customXml/itemProps2.xml><?xml version="1.0" encoding="utf-8"?>
<ds:datastoreItem xmlns:ds="http://schemas.openxmlformats.org/officeDocument/2006/customXml" ds:itemID="{2784812E-9422-4A81-A4E6-07A2CDBD44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5F792E1-0971-4143-A253-2D2479ACA5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235</TotalTime>
  <Words>1028</Words>
  <Application>Microsoft Office PowerPoint</Application>
  <PresentationFormat>Custom</PresentationFormat>
  <Paragraphs>57</Paragraphs>
  <Slides>14</Slides>
  <Notes>14</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Raleway</vt:lpstr>
      <vt:lpstr>Roboto</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Badaiki Winifred</cp:lastModifiedBy>
  <cp:revision>15</cp:revision>
  <dcterms:created xsi:type="dcterms:W3CDTF">2023-07-15T13:25:32Z</dcterms:created>
  <dcterms:modified xsi:type="dcterms:W3CDTF">2023-09-08T17:08:21Z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0x010100747C8DD48786E34F9A4AF8C1A9F80D0F</vt:lpwstr>
  </property>
</Properties>
</file>