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x="50800000" cy="28575000"/>
  <p:notesSz cx="28575000" cy="50800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13"/>
  </p:normalViewPr>
  <p:slideViewPr>
    <p:cSldViewPr snapToGrid="0" snapToObjects="1">
      <p:cViewPr varScale="1">
        <p:scale>
          <a:sx n="14" d="100"/>
          <a:sy n="14" d="100"/>
        </p:scale>
        <p:origin x="93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9132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4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7.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4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7.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4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4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4.png"/><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1.xml"/><Relationship Id="rId7" Type="http://schemas.openxmlformats.org/officeDocument/2006/relationships/image" Target="../media/image46.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5.xml"/><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48.png"/><Relationship Id="rId4" Type="http://schemas.openxmlformats.org/officeDocument/2006/relationships/notesSlide" Target="../notesSlides/notesSlide16.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1.png"/><Relationship Id="rId10"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2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1.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slideLayout" Target="../slideLayouts/slideLayout1.xml"/><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7.png"/><Relationship Id="rId2" Type="http://schemas.openxmlformats.org/officeDocument/2006/relationships/audio" Target="../media/media6.m4a"/><Relationship Id="rId16" Type="http://schemas.openxmlformats.org/officeDocument/2006/relationships/image" Target="../media/image34.png"/><Relationship Id="rId1" Type="http://schemas.microsoft.com/office/2007/relationships/media" Target="../media/media6.m4a"/><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notesSlide" Target="../notesSlides/notesSlide6.xml"/><Relationship Id="rId9" Type="http://schemas.openxmlformats.org/officeDocument/2006/relationships/image" Target="../media/image27.png"/><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slideLayout" Target="../slideLayouts/slideLayout1.xml"/><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7.png"/><Relationship Id="rId2" Type="http://schemas.openxmlformats.org/officeDocument/2006/relationships/audio" Target="../media/media7.m4a"/><Relationship Id="rId16" Type="http://schemas.openxmlformats.org/officeDocument/2006/relationships/image" Target="../media/image36.png"/><Relationship Id="rId1" Type="http://schemas.microsoft.com/office/2007/relationships/media" Target="../media/media7.m4a"/><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5.png"/><Relationship Id="rId10" Type="http://schemas.openxmlformats.org/officeDocument/2006/relationships/image" Target="../media/image28.png"/><Relationship Id="rId4" Type="http://schemas.openxmlformats.org/officeDocument/2006/relationships/notesSlide" Target="../notesSlides/notesSlide7.xml"/><Relationship Id="rId9" Type="http://schemas.openxmlformats.org/officeDocument/2006/relationships/image" Target="../media/image27.png"/><Relationship Id="rId1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1.xml"/><Relationship Id="rId7" Type="http://schemas.openxmlformats.org/officeDocument/2006/relationships/image" Target="../media/image38.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7.png"/><Relationship Id="rId5" Type="http://schemas.openxmlformats.org/officeDocument/2006/relationships/image" Target="../media/image11.png"/><Relationship Id="rId4" Type="http://schemas.openxmlformats.org/officeDocument/2006/relationships/notesSlide" Target="../notesSlides/notesSlide8.xml"/><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40.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7.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6"/>
          <a:stretch>
            <a:fillRect/>
          </a:stretch>
        </p:blipFill>
        <p:spPr>
          <a:xfrm>
            <a:off x="0" y="0"/>
            <a:ext cx="50800000" cy="28575000"/>
          </a:xfrm>
          <a:prstGeom prst="rect">
            <a:avLst/>
          </a:prstGeom>
        </p:spPr>
      </p:pic>
      <p:pic>
        <p:nvPicPr>
          <p:cNvPr id="5" name="Object 4" descr="preencoded.png"/>
          <p:cNvPicPr>
            <a:picLocks noChangeAspect="1"/>
          </p:cNvPicPr>
          <p:nvPr/>
        </p:nvPicPr>
        <p:blipFill>
          <a:blip r:embed="rId7"/>
          <a:stretch>
            <a:fillRect/>
          </a:stretch>
        </p:blipFill>
        <p:spPr>
          <a:xfrm>
            <a:off x="892969" y="892969"/>
            <a:ext cx="49063672" cy="26789063"/>
          </a:xfrm>
          <a:prstGeom prst="rect">
            <a:avLst/>
          </a:prstGeom>
        </p:spPr>
      </p:pic>
      <p:pic>
        <p:nvPicPr>
          <p:cNvPr id="6" name="Object 5" descr="preencoded.png"/>
          <p:cNvPicPr>
            <a:picLocks noChangeAspect="1"/>
          </p:cNvPicPr>
          <p:nvPr/>
        </p:nvPicPr>
        <p:blipFill>
          <a:blip r:embed="rId8"/>
          <a:stretch>
            <a:fillRect/>
          </a:stretch>
        </p:blipFill>
        <p:spPr>
          <a:xfrm>
            <a:off x="3968750" y="0"/>
            <a:ext cx="10256738" cy="12972852"/>
          </a:xfrm>
          <a:prstGeom prst="rect">
            <a:avLst/>
          </a:prstGeom>
        </p:spPr>
      </p:pic>
      <p:pic>
        <p:nvPicPr>
          <p:cNvPr id="7" name="Object 6" descr="preencoded.png"/>
          <p:cNvPicPr>
            <a:picLocks noChangeAspect="1"/>
          </p:cNvPicPr>
          <p:nvPr/>
        </p:nvPicPr>
        <p:blipFill>
          <a:blip r:embed="rId9"/>
          <a:stretch>
            <a:fillRect/>
          </a:stretch>
        </p:blipFill>
        <p:spPr>
          <a:xfrm>
            <a:off x="3869531" y="10070703"/>
            <a:ext cx="10430371" cy="5804297"/>
          </a:xfrm>
          <a:prstGeom prst="rect">
            <a:avLst/>
          </a:prstGeom>
        </p:spPr>
      </p:pic>
      <p:pic>
        <p:nvPicPr>
          <p:cNvPr id="8" name="Object 7" descr="preencoded.png"/>
          <p:cNvPicPr>
            <a:picLocks noChangeAspect="1"/>
          </p:cNvPicPr>
          <p:nvPr/>
        </p:nvPicPr>
        <p:blipFill>
          <a:blip r:embed="rId10"/>
          <a:stretch>
            <a:fillRect/>
          </a:stretch>
        </p:blipFill>
        <p:spPr>
          <a:xfrm>
            <a:off x="7193359" y="2827734"/>
            <a:ext cx="3770313" cy="3770313"/>
          </a:xfrm>
          <a:prstGeom prst="rect">
            <a:avLst/>
          </a:prstGeom>
        </p:spPr>
      </p:pic>
      <p:sp>
        <p:nvSpPr>
          <p:cNvPr id="9" name="Object 8"/>
          <p:cNvSpPr txBox="1"/>
          <p:nvPr/>
        </p:nvSpPr>
        <p:spPr>
          <a:xfrm>
            <a:off x="16420703" y="2827734"/>
            <a:ext cx="32442051" cy="17859375"/>
          </a:xfrm>
          <a:prstGeom prst="rect">
            <a:avLst/>
          </a:prstGeom>
          <a:noFill/>
        </p:spPr>
        <p:txBody>
          <a:bodyPr wrap="square" rtlCol="0" anchor="ctr"/>
          <a:lstStyle/>
          <a:p>
            <a:pPr>
              <a:lnSpc>
                <a:spcPts val="30500"/>
              </a:lnSpc>
              <a:buNone/>
            </a:pPr>
            <a:r>
              <a:rPr lang="en-US" sz="20000" b="1" dirty="0" smtClean="0">
                <a:solidFill>
                  <a:srgbClr val="F0F1F6"/>
                </a:solidFill>
                <a:latin typeface="Raleway" pitchFamily="34" charset="0"/>
                <a:ea typeface="Raleway" pitchFamily="34" charset="-122"/>
                <a:cs typeface="Raleway" pitchFamily="34" charset="-120"/>
              </a:rPr>
              <a:t>MODULE 2:
STRUCTURES AND RESOURCES SUPPORTING ETHICAL DECISION-MAKING </a:t>
            </a:r>
            <a:endParaRPr lang="en-US" sz="200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0241200" y="28016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960"/>
    </mc:Choice>
    <mc:Fallback xmlns="">
      <p:transition spd="slow" advTm="33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6"/>
          <a:stretch>
            <a:fillRect/>
          </a:stretch>
        </p:blipFill>
        <p:spPr>
          <a:xfrm>
            <a:off x="892969" y="892969"/>
            <a:ext cx="49014063" cy="5208984"/>
          </a:xfrm>
          <a:prstGeom prst="rect">
            <a:avLst/>
          </a:prstGeom>
        </p:spPr>
      </p:pic>
      <p:pic>
        <p:nvPicPr>
          <p:cNvPr id="5" name="Object 4" descr="preencoded.png"/>
          <p:cNvPicPr>
            <a:picLocks noChangeAspect="1"/>
          </p:cNvPicPr>
          <p:nvPr/>
        </p:nvPicPr>
        <p:blipFill>
          <a:blip r:embed="rId7"/>
          <a:stretch>
            <a:fillRect/>
          </a:stretch>
        </p:blipFill>
        <p:spPr>
          <a:xfrm>
            <a:off x="14089063" y="6697266"/>
            <a:ext cx="22143798" cy="21431250"/>
          </a:xfrm>
          <a:prstGeom prst="rect">
            <a:avLst/>
          </a:prstGeom>
        </p:spPr>
      </p:pic>
      <p:sp>
        <p:nvSpPr>
          <p:cNvPr id="6" name="Object 5"/>
          <p:cNvSpPr txBox="1"/>
          <p:nvPr/>
        </p:nvSpPr>
        <p:spPr>
          <a:xfrm>
            <a:off x="5953125" y="2133203"/>
            <a:ext cx="39408447" cy="2976563"/>
          </a:xfrm>
          <a:prstGeom prst="rect">
            <a:avLst/>
          </a:prstGeom>
          <a:noFill/>
        </p:spPr>
        <p:txBody>
          <a:bodyPr wrap="square" rtlCol="0" anchor="ctr"/>
          <a:lstStyle/>
          <a:p>
            <a:pPr algn="ctr">
              <a:lnSpc>
                <a:spcPts val="23500"/>
              </a:lnSpc>
              <a:buNone/>
            </a:pPr>
            <a:r>
              <a:rPr lang="en-US" sz="23400" b="1" dirty="0" smtClean="0">
                <a:solidFill>
                  <a:srgbClr val="10268E"/>
                </a:solidFill>
                <a:latin typeface="Raleway" pitchFamily="34" charset="0"/>
                <a:ea typeface="Raleway" pitchFamily="34" charset="-122"/>
                <a:cs typeface="Raleway" pitchFamily="34" charset="-120"/>
              </a:rPr>
              <a:t>HHS Framework </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241200" y="28016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7704"/>
    </mc:Choice>
    <mc:Fallback xmlns="">
      <p:transition spd="slow" advTm="167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6"/>
          <a:stretch>
            <a:fillRect/>
          </a:stretch>
        </p:blipFill>
        <p:spPr>
          <a:xfrm>
            <a:off x="892969" y="892969"/>
            <a:ext cx="49014063" cy="5208984"/>
          </a:xfrm>
          <a:prstGeom prst="rect">
            <a:avLst/>
          </a:prstGeom>
        </p:spPr>
      </p:pic>
      <p:pic>
        <p:nvPicPr>
          <p:cNvPr id="5" name="Object 4" descr="preencoded.png"/>
          <p:cNvPicPr>
            <a:picLocks noChangeAspect="1"/>
          </p:cNvPicPr>
          <p:nvPr/>
        </p:nvPicPr>
        <p:blipFill>
          <a:blip r:embed="rId7"/>
          <a:stretch>
            <a:fillRect/>
          </a:stretch>
        </p:blipFill>
        <p:spPr>
          <a:xfrm>
            <a:off x="7193359" y="6449219"/>
            <a:ext cx="35923302" cy="21232813"/>
          </a:xfrm>
          <a:prstGeom prst="rect">
            <a:avLst/>
          </a:prstGeom>
        </p:spPr>
      </p:pic>
      <p:sp>
        <p:nvSpPr>
          <p:cNvPr id="6" name="Object 5"/>
          <p:cNvSpPr txBox="1"/>
          <p:nvPr/>
        </p:nvSpPr>
        <p:spPr>
          <a:xfrm>
            <a:off x="5953125" y="2133203"/>
            <a:ext cx="39408447" cy="2976563"/>
          </a:xfrm>
          <a:prstGeom prst="rect">
            <a:avLst/>
          </a:prstGeom>
          <a:noFill/>
        </p:spPr>
        <p:txBody>
          <a:bodyPr wrap="square" rtlCol="0" anchor="ctr"/>
          <a:lstStyle/>
          <a:p>
            <a:pPr algn="ctr">
              <a:lnSpc>
                <a:spcPts val="23500"/>
              </a:lnSpc>
              <a:buNone/>
            </a:pPr>
            <a:r>
              <a:rPr lang="en-US" sz="23400" b="1" dirty="0" smtClean="0">
                <a:solidFill>
                  <a:srgbClr val="10268E"/>
                </a:solidFill>
                <a:latin typeface="Raleway" pitchFamily="34" charset="0"/>
                <a:ea typeface="Raleway" pitchFamily="34" charset="-122"/>
                <a:cs typeface="Raleway" pitchFamily="34" charset="-120"/>
              </a:rPr>
              <a:t>HHS Framework </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241200" y="28016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3919"/>
    </mc:Choice>
    <mc:Fallback xmlns="">
      <p:transition spd="slow" advTm="183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6"/>
          <a:stretch>
            <a:fillRect/>
          </a:stretch>
        </p:blipFill>
        <p:spPr>
          <a:xfrm>
            <a:off x="892969" y="1736328"/>
            <a:ext cx="49014062" cy="25003125"/>
          </a:xfrm>
          <a:prstGeom prst="rect">
            <a:avLst/>
          </a:prstGeom>
        </p:spPr>
      </p:pic>
      <p:pic>
        <p:nvPicPr>
          <p:cNvPr id="5" name="Object 4" descr="preencoded.png"/>
          <p:cNvPicPr>
            <a:picLocks noChangeAspect="1"/>
          </p:cNvPicPr>
          <p:nvPr/>
        </p:nvPicPr>
        <p:blipFill>
          <a:blip r:embed="rId7"/>
          <a:stretch>
            <a:fillRect/>
          </a:stretch>
        </p:blipFill>
        <p:spPr>
          <a:xfrm>
            <a:off x="41870313" y="19942969"/>
            <a:ext cx="3671094" cy="4464844"/>
          </a:xfrm>
          <a:prstGeom prst="rect">
            <a:avLst/>
          </a:prstGeom>
        </p:spPr>
      </p:pic>
      <p:sp>
        <p:nvSpPr>
          <p:cNvPr id="6" name="Object 5"/>
          <p:cNvSpPr txBox="1"/>
          <p:nvPr/>
        </p:nvSpPr>
        <p:spPr>
          <a:xfrm>
            <a:off x="3075781" y="5060156"/>
            <a:ext cx="45256152" cy="22572266"/>
          </a:xfrm>
          <a:prstGeom prst="rect">
            <a:avLst/>
          </a:prstGeom>
          <a:noFill/>
        </p:spPr>
        <p:txBody>
          <a:bodyPr wrap="square" rtlCol="0" anchor="ctr"/>
          <a:lstStyle/>
          <a:p>
            <a:pPr>
              <a:lnSpc>
                <a:spcPts val="25400"/>
              </a:lnSpc>
              <a:buNone/>
            </a:pPr>
            <a:r>
              <a:rPr lang="en-US" sz="19500" dirty="0" smtClean="0">
                <a:solidFill>
                  <a:srgbClr val="10268E"/>
                </a:solidFill>
                <a:latin typeface="Raleway" pitchFamily="34" charset="0"/>
                <a:ea typeface="Raleway" pitchFamily="34" charset="-122"/>
                <a:cs typeface="Raleway" pitchFamily="34" charset="-120"/>
              </a:rPr>
              <a:t>Reflect upon how you address ethical dilemmas in your work. 
What approach do you use - talk with your team members, connect with your leaders, use framework or do something else? 
</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241200" y="28016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8656"/>
    </mc:Choice>
    <mc:Fallback xmlns="">
      <p:transition spd="slow" advTm="98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6"/>
          <a:stretch>
            <a:fillRect/>
          </a:stretch>
        </p:blipFill>
        <p:spPr>
          <a:xfrm>
            <a:off x="892969" y="1736328"/>
            <a:ext cx="49014062" cy="25003125"/>
          </a:xfrm>
          <a:prstGeom prst="rect">
            <a:avLst/>
          </a:prstGeom>
        </p:spPr>
      </p:pic>
      <p:pic>
        <p:nvPicPr>
          <p:cNvPr id="5" name="Object 4" descr="preencoded.png"/>
          <p:cNvPicPr>
            <a:picLocks noChangeAspect="1"/>
          </p:cNvPicPr>
          <p:nvPr/>
        </p:nvPicPr>
        <p:blipFill>
          <a:blip r:embed="rId7"/>
          <a:stretch>
            <a:fillRect/>
          </a:stretch>
        </p:blipFill>
        <p:spPr>
          <a:xfrm>
            <a:off x="43805078" y="20935156"/>
            <a:ext cx="3968750" cy="3968750"/>
          </a:xfrm>
          <a:prstGeom prst="rect">
            <a:avLst/>
          </a:prstGeom>
        </p:spPr>
      </p:pic>
      <p:sp>
        <p:nvSpPr>
          <p:cNvPr id="6" name="Object 5"/>
          <p:cNvSpPr txBox="1"/>
          <p:nvPr/>
        </p:nvSpPr>
        <p:spPr>
          <a:xfrm>
            <a:off x="3075781" y="5060156"/>
            <a:ext cx="45256152" cy="14882813"/>
          </a:xfrm>
          <a:prstGeom prst="rect">
            <a:avLst/>
          </a:prstGeom>
          <a:noFill/>
        </p:spPr>
        <p:txBody>
          <a:bodyPr wrap="square" rtlCol="0" anchor="ctr"/>
          <a:lstStyle/>
          <a:p>
            <a:pPr>
              <a:lnSpc>
                <a:spcPts val="19600"/>
              </a:lnSpc>
              <a:buNone/>
            </a:pPr>
            <a:r>
              <a:rPr lang="en-US" sz="19500" dirty="0" smtClean="0">
                <a:solidFill>
                  <a:srgbClr val="10268E"/>
                </a:solidFill>
                <a:latin typeface="Raleway" pitchFamily="34" charset="0"/>
                <a:ea typeface="Raleway" pitchFamily="34" charset="-122"/>
                <a:cs typeface="Raleway" pitchFamily="34" charset="-120"/>
              </a:rPr>
              <a:t>Let's pause the slides now and go to this module's case study. 
Upon reading the case, reminisce on what kind of ethics resources would be useful for the people in this case. 
</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241200" y="28016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560"/>
    </mc:Choice>
    <mc:Fallback xmlns="">
      <p:transition spd="slow" advTm="29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6"/>
          <a:stretch>
            <a:fillRect/>
          </a:stretch>
        </p:blipFill>
        <p:spPr>
          <a:xfrm>
            <a:off x="892969" y="1785938"/>
            <a:ext cx="49014062" cy="25003125"/>
          </a:xfrm>
          <a:prstGeom prst="rect">
            <a:avLst/>
          </a:prstGeom>
        </p:spPr>
      </p:pic>
      <p:pic>
        <p:nvPicPr>
          <p:cNvPr id="5" name="Object 4" descr="preencoded.png"/>
          <p:cNvPicPr>
            <a:picLocks noChangeAspect="1"/>
          </p:cNvPicPr>
          <p:nvPr/>
        </p:nvPicPr>
        <p:blipFill>
          <a:blip r:embed="rId7"/>
          <a:stretch>
            <a:fillRect/>
          </a:stretch>
        </p:blipFill>
        <p:spPr>
          <a:xfrm>
            <a:off x="43854688" y="21183203"/>
            <a:ext cx="3968750" cy="3968750"/>
          </a:xfrm>
          <a:prstGeom prst="rect">
            <a:avLst/>
          </a:prstGeom>
        </p:spPr>
      </p:pic>
      <p:sp>
        <p:nvSpPr>
          <p:cNvPr id="6" name="Object 5"/>
          <p:cNvSpPr txBox="1"/>
          <p:nvPr/>
        </p:nvSpPr>
        <p:spPr>
          <a:xfrm>
            <a:off x="3075781" y="5060156"/>
            <a:ext cx="45256152" cy="9921875"/>
          </a:xfrm>
          <a:prstGeom prst="rect">
            <a:avLst/>
          </a:prstGeom>
          <a:noFill/>
        </p:spPr>
        <p:txBody>
          <a:bodyPr wrap="square" rtlCol="0" anchor="ctr"/>
          <a:lstStyle/>
          <a:p>
            <a:pPr>
              <a:lnSpc>
                <a:spcPts val="19600"/>
              </a:lnSpc>
              <a:buNone/>
            </a:pPr>
            <a:r>
              <a:rPr lang="en-US" sz="19500" dirty="0" smtClean="0">
                <a:solidFill>
                  <a:srgbClr val="10268E"/>
                </a:solidFill>
                <a:latin typeface="Raleway" pitchFamily="34" charset="0"/>
                <a:ea typeface="Raleway" pitchFamily="34" charset="-122"/>
                <a:cs typeface="Raleway" pitchFamily="34" charset="-120"/>
              </a:rPr>
              <a:t>Before you finish the module, be sure that you spend some time exploring what kind of ethics resources exist in your organization. </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241200" y="28016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9921"/>
    </mc:Choice>
    <mc:Fallback xmlns="">
      <p:transition spd="slow" advTm="69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6"/>
          <a:stretch>
            <a:fillRect/>
          </a:stretch>
        </p:blipFill>
        <p:spPr>
          <a:xfrm>
            <a:off x="0" y="0"/>
            <a:ext cx="50800000" cy="8582422"/>
          </a:xfrm>
          <a:prstGeom prst="rect">
            <a:avLst/>
          </a:prstGeom>
        </p:spPr>
      </p:pic>
      <p:pic>
        <p:nvPicPr>
          <p:cNvPr id="5" name="Object 4" descr="preencoded.png"/>
          <p:cNvPicPr>
            <a:picLocks noChangeAspect="1"/>
          </p:cNvPicPr>
          <p:nvPr/>
        </p:nvPicPr>
        <p:blipFill>
          <a:blip r:embed="rId7"/>
          <a:stretch>
            <a:fillRect/>
          </a:stretch>
        </p:blipFill>
        <p:spPr>
          <a:xfrm>
            <a:off x="1835547" y="10467578"/>
            <a:ext cx="5605859" cy="5605859"/>
          </a:xfrm>
          <a:prstGeom prst="rect">
            <a:avLst/>
          </a:prstGeom>
        </p:spPr>
      </p:pic>
      <p:pic>
        <p:nvPicPr>
          <p:cNvPr id="6" name="Object 5" descr="preencoded.png"/>
          <p:cNvPicPr>
            <a:picLocks noChangeAspect="1"/>
          </p:cNvPicPr>
          <p:nvPr/>
        </p:nvPicPr>
        <p:blipFill>
          <a:blip r:embed="rId8"/>
          <a:stretch>
            <a:fillRect/>
          </a:stretch>
        </p:blipFill>
        <p:spPr>
          <a:xfrm>
            <a:off x="3224609" y="11558984"/>
            <a:ext cx="2935788" cy="2678906"/>
          </a:xfrm>
          <a:prstGeom prst="rect">
            <a:avLst/>
          </a:prstGeom>
        </p:spPr>
      </p:pic>
      <p:sp>
        <p:nvSpPr>
          <p:cNvPr id="7" name="Object 6"/>
          <p:cNvSpPr txBox="1"/>
          <p:nvPr/>
        </p:nvSpPr>
        <p:spPr>
          <a:xfrm>
            <a:off x="1289844" y="1686719"/>
            <a:ext cx="49527520" cy="3472656"/>
          </a:xfrm>
          <a:prstGeom prst="rect">
            <a:avLst/>
          </a:prstGeom>
          <a:noFill/>
        </p:spPr>
        <p:txBody>
          <a:bodyPr wrap="square" rtlCol="0" anchor="ctr"/>
          <a:lstStyle/>
          <a:p>
            <a:pPr algn="ctr">
              <a:buNone/>
            </a:pPr>
            <a:r>
              <a:rPr lang="en-US" sz="25000" b="1" dirty="0" smtClean="0">
                <a:solidFill>
                  <a:srgbClr val="10268E"/>
                </a:solidFill>
                <a:latin typeface="Roboto Condensed" pitchFamily="34" charset="0"/>
                <a:ea typeface="Roboto Condensed" pitchFamily="34" charset="-122"/>
                <a:cs typeface="Roboto Condensed" pitchFamily="34" charset="-120"/>
              </a:rPr>
              <a:t>Module Summary </a:t>
            </a:r>
            <a:endParaRPr lang="en-US" dirty="0"/>
          </a:p>
        </p:txBody>
      </p:sp>
      <p:sp>
        <p:nvSpPr>
          <p:cNvPr id="8" name="Object 7"/>
          <p:cNvSpPr txBox="1"/>
          <p:nvPr/>
        </p:nvSpPr>
        <p:spPr>
          <a:xfrm>
            <a:off x="10517188" y="11509375"/>
            <a:ext cx="36154072" cy="5357813"/>
          </a:xfrm>
          <a:prstGeom prst="rect">
            <a:avLst/>
          </a:prstGeom>
          <a:noFill/>
        </p:spPr>
        <p:txBody>
          <a:bodyPr wrap="square" rtlCol="0" anchor="ctr"/>
          <a:lstStyle/>
          <a:p>
            <a:pPr marL="1028700" lvl="2" indent="-342900">
              <a:lnSpc>
                <a:spcPts val="14100"/>
              </a:lnSpc>
              <a:buSzPct val="100000"/>
              <a:buChar char="•"/>
            </a:pPr>
            <a:r>
              <a:rPr lang="en-US" sz="11700" dirty="0" smtClean="0">
                <a:solidFill>
                  <a:srgbClr val="333333"/>
                </a:solidFill>
                <a:latin typeface="Roboto Condensed" pitchFamily="34" charset="0"/>
                <a:ea typeface="Roboto Condensed" pitchFamily="34" charset="-122"/>
                <a:cs typeface="Roboto Condensed" pitchFamily="34" charset="-120"/>
              </a:rPr>
              <a:t> ethics resources should be accessible</a:t>
            </a:r>
          </a:p>
          <a:p>
            <a:pPr marL="1028700" lvl="2" indent="-342900">
              <a:lnSpc>
                <a:spcPts val="14100"/>
              </a:lnSpc>
              <a:buSzPct val="100000"/>
              <a:buChar char="•"/>
            </a:pPr>
            <a:r>
              <a:rPr lang="en-US" sz="11700" dirty="0" smtClean="0">
                <a:solidFill>
                  <a:srgbClr val="333333"/>
                </a:solidFill>
                <a:latin typeface="Roboto Condensed" pitchFamily="34" charset="0"/>
                <a:ea typeface="Roboto Condensed" pitchFamily="34" charset="-122"/>
                <a:cs typeface="Roboto Condensed" pitchFamily="34" charset="-120"/>
              </a:rPr>
              <a:t> they should be developed in collaboration </a:t>
            </a:r>
          </a:p>
          <a:p>
            <a:pPr marL="1028700" lvl="2" indent="-342900">
              <a:lnSpc>
                <a:spcPts val="14100"/>
              </a:lnSpc>
              <a:buSzPct val="100000"/>
              <a:buChar char="•"/>
            </a:pPr>
            <a:r>
              <a:rPr lang="en-US" sz="11700" dirty="0" smtClean="0">
                <a:solidFill>
                  <a:srgbClr val="333333"/>
                </a:solidFill>
                <a:latin typeface="Roboto Condensed" pitchFamily="34" charset="0"/>
                <a:ea typeface="Roboto Condensed" pitchFamily="34" charset="-122"/>
                <a:cs typeface="Roboto Condensed" pitchFamily="34" charset="-120"/>
              </a:rPr>
              <a:t> they should be evaluated </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0241200" y="28016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3113"/>
    </mc:Choice>
    <mc:Fallback xmlns="">
      <p:transition spd="slow" advTm="163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6"/>
          <a:stretch>
            <a:fillRect/>
          </a:stretch>
        </p:blipFill>
        <p:spPr>
          <a:xfrm>
            <a:off x="0" y="0"/>
            <a:ext cx="50800000" cy="28575000"/>
          </a:xfrm>
          <a:prstGeom prst="rect">
            <a:avLst/>
          </a:prstGeom>
        </p:spPr>
      </p:pic>
      <p:pic>
        <p:nvPicPr>
          <p:cNvPr id="5" name="Object 4" descr="preencoded.png"/>
          <p:cNvPicPr>
            <a:picLocks noChangeAspect="1"/>
          </p:cNvPicPr>
          <p:nvPr/>
        </p:nvPicPr>
        <p:blipFill>
          <a:blip r:embed="rId7"/>
          <a:stretch>
            <a:fillRect/>
          </a:stretch>
        </p:blipFill>
        <p:spPr>
          <a:xfrm>
            <a:off x="892969" y="892969"/>
            <a:ext cx="49063672" cy="26789063"/>
          </a:xfrm>
          <a:prstGeom prst="rect">
            <a:avLst/>
          </a:prstGeom>
        </p:spPr>
      </p:pic>
      <p:pic>
        <p:nvPicPr>
          <p:cNvPr id="6" name="Object 5" descr="preencoded.png"/>
          <p:cNvPicPr>
            <a:picLocks noChangeAspect="1"/>
          </p:cNvPicPr>
          <p:nvPr/>
        </p:nvPicPr>
        <p:blipFill>
          <a:blip r:embed="rId8"/>
          <a:stretch>
            <a:fillRect/>
          </a:stretch>
        </p:blipFill>
        <p:spPr>
          <a:xfrm>
            <a:off x="3968750" y="0"/>
            <a:ext cx="10256738" cy="12972852"/>
          </a:xfrm>
          <a:prstGeom prst="rect">
            <a:avLst/>
          </a:prstGeom>
        </p:spPr>
      </p:pic>
      <p:pic>
        <p:nvPicPr>
          <p:cNvPr id="7" name="Object 6" descr="preencoded.png"/>
          <p:cNvPicPr>
            <a:picLocks noChangeAspect="1"/>
          </p:cNvPicPr>
          <p:nvPr/>
        </p:nvPicPr>
        <p:blipFill>
          <a:blip r:embed="rId9"/>
          <a:stretch>
            <a:fillRect/>
          </a:stretch>
        </p:blipFill>
        <p:spPr>
          <a:xfrm>
            <a:off x="3869531" y="10070703"/>
            <a:ext cx="10430371" cy="5804297"/>
          </a:xfrm>
          <a:prstGeom prst="rect">
            <a:avLst/>
          </a:prstGeom>
        </p:spPr>
      </p:pic>
      <p:pic>
        <p:nvPicPr>
          <p:cNvPr id="8" name="Object 7" descr="preencoded.png"/>
          <p:cNvPicPr>
            <a:picLocks noChangeAspect="1"/>
          </p:cNvPicPr>
          <p:nvPr/>
        </p:nvPicPr>
        <p:blipFill>
          <a:blip r:embed="rId10"/>
          <a:stretch>
            <a:fillRect/>
          </a:stretch>
        </p:blipFill>
        <p:spPr>
          <a:xfrm>
            <a:off x="7242969" y="3968750"/>
            <a:ext cx="3673991" cy="3968750"/>
          </a:xfrm>
          <a:prstGeom prst="rect">
            <a:avLst/>
          </a:prstGeom>
        </p:spPr>
      </p:pic>
      <p:sp>
        <p:nvSpPr>
          <p:cNvPr id="9" name="Object 8"/>
          <p:cNvSpPr txBox="1"/>
          <p:nvPr/>
        </p:nvSpPr>
        <p:spPr>
          <a:xfrm>
            <a:off x="16867188" y="3472656"/>
            <a:ext cx="23746768" cy="2976563"/>
          </a:xfrm>
          <a:prstGeom prst="rect">
            <a:avLst/>
          </a:prstGeom>
          <a:noFill/>
        </p:spPr>
        <p:txBody>
          <a:bodyPr wrap="square" rtlCol="0" anchor="ctr"/>
          <a:lstStyle/>
          <a:p>
            <a:pPr>
              <a:lnSpc>
                <a:spcPts val="23500"/>
              </a:lnSpc>
              <a:buNone/>
            </a:pPr>
            <a:r>
              <a:rPr lang="en-US" sz="23400" b="1" dirty="0" smtClean="0">
                <a:solidFill>
                  <a:srgbClr val="F0F1F6"/>
                </a:solidFill>
                <a:latin typeface="Raleway" pitchFamily="34" charset="0"/>
                <a:ea typeface="Raleway" pitchFamily="34" charset="-122"/>
                <a:cs typeface="Raleway" pitchFamily="34" charset="-120"/>
              </a:rPr>
              <a:t>NEXT STEPS</a:t>
            </a:r>
            <a:endParaRPr lang="en-US" dirty="0"/>
          </a:p>
        </p:txBody>
      </p:sp>
      <p:sp>
        <p:nvSpPr>
          <p:cNvPr id="10" name="Object 9"/>
          <p:cNvSpPr txBox="1"/>
          <p:nvPr/>
        </p:nvSpPr>
        <p:spPr>
          <a:xfrm>
            <a:off x="16867188" y="7491016"/>
            <a:ext cx="30255518" cy="17859375"/>
          </a:xfrm>
          <a:prstGeom prst="rect">
            <a:avLst/>
          </a:prstGeom>
          <a:noFill/>
        </p:spPr>
        <p:txBody>
          <a:bodyPr wrap="square" rtlCol="0" anchor="ctr"/>
          <a:lstStyle/>
          <a:p>
            <a:pPr>
              <a:lnSpc>
                <a:spcPts val="8800"/>
              </a:lnSpc>
            </a:pPr>
            <a:r>
              <a:rPr lang="en-US" sz="7200" b="1" dirty="0" smtClean="0">
                <a:solidFill>
                  <a:srgbClr val="F0F1F6"/>
                </a:solidFill>
                <a:latin typeface="Roboto" pitchFamily="2" charset="0"/>
                <a:ea typeface="Roboto" pitchFamily="2" charset="0"/>
                <a:cs typeface="Roboto Condensed" pitchFamily="34" charset="-120"/>
              </a:rPr>
              <a:t>If you want to learn more about the topics presented in this module, here are some suggestions :
    </a:t>
            </a:r>
          </a:p>
          <a:p>
            <a:pPr marL="857250" indent="-857250">
              <a:lnSpc>
                <a:spcPts val="8800"/>
              </a:lnSpc>
              <a:buFont typeface="Arial" panose="020B0604020202020204" pitchFamily="34" charset="0"/>
              <a:buChar char="•"/>
            </a:pPr>
            <a:r>
              <a:rPr lang="en-US" sz="7200" b="1" dirty="0" err="1" smtClean="0">
                <a:solidFill>
                  <a:srgbClr val="F0F1F6"/>
                </a:solidFill>
                <a:latin typeface="Roboto" pitchFamily="2" charset="0"/>
                <a:ea typeface="Roboto" pitchFamily="2" charset="0"/>
                <a:cs typeface="Roboto Condensed" pitchFamily="34" charset="-120"/>
              </a:rPr>
              <a:t>Ehlen</a:t>
            </a:r>
            <a:r>
              <a:rPr lang="en-US" sz="7200" b="1" dirty="0" smtClean="0">
                <a:solidFill>
                  <a:srgbClr val="F0F1F6"/>
                </a:solidFill>
                <a:latin typeface="Roboto" pitchFamily="2" charset="0"/>
                <a:ea typeface="Roboto" pitchFamily="2" charset="0"/>
                <a:cs typeface="Roboto Condensed" pitchFamily="34" charset="-120"/>
              </a:rPr>
              <a:t>, J. K. (1998). Ethics and decision making in healthcare. Journal of Healthcare Management, 43(3), 219-221.
Pavlish, C., Brown-Saltzman, K., Fine, A., &amp; Jakel, P. (2013). Making the call: a proactive ethics framework. </a:t>
            </a:r>
            <a:r>
              <a:rPr lang="en-US" sz="7200" b="1" i="1" dirty="0" smtClean="0">
                <a:solidFill>
                  <a:srgbClr val="F0F1F6"/>
                </a:solidFill>
                <a:latin typeface="Roboto" pitchFamily="2" charset="0"/>
                <a:ea typeface="Roboto" pitchFamily="2" charset="0"/>
                <a:cs typeface="Roboto Condensed" pitchFamily="34" charset="-120"/>
              </a:rPr>
              <a:t>HEC Forum 25</a:t>
            </a:r>
            <a:r>
              <a:rPr lang="en-US" sz="7200" b="1" dirty="0" smtClean="0">
                <a:solidFill>
                  <a:srgbClr val="F0F1F6"/>
                </a:solidFill>
                <a:latin typeface="Roboto" pitchFamily="2" charset="0"/>
                <a:ea typeface="Roboto" pitchFamily="2" charset="0"/>
                <a:cs typeface="Roboto Condensed" pitchFamily="34" charset="-120"/>
              </a:rPr>
              <a:t> (3): 269-283. 
Sullivan, W. F., Björne, P., Heng, J., &amp; Northway, R. (2022). Ethics framework and recommendations to support capabilities of people with intellectual and developmental disabilities during pandemics. </a:t>
            </a:r>
            <a:r>
              <a:rPr lang="en-US" sz="7200" b="1" i="1" dirty="0" smtClean="0">
                <a:solidFill>
                  <a:srgbClr val="F0F1F6"/>
                </a:solidFill>
                <a:latin typeface="Roboto" pitchFamily="2" charset="0"/>
                <a:ea typeface="Roboto" pitchFamily="2" charset="0"/>
                <a:cs typeface="Roboto Condensed" pitchFamily="34" charset="-120"/>
              </a:rPr>
              <a:t>Journal of Policy and Practice in Intellectual Disabilities, 19</a:t>
            </a:r>
            <a:r>
              <a:rPr lang="en-US" sz="7200" b="1" dirty="0" smtClean="0">
                <a:solidFill>
                  <a:srgbClr val="F0F1F6"/>
                </a:solidFill>
                <a:latin typeface="Roboto" pitchFamily="2" charset="0"/>
                <a:ea typeface="Roboto" pitchFamily="2" charset="0"/>
                <a:cs typeface="Roboto Condensed" pitchFamily="34" charset="-120"/>
              </a:rPr>
              <a:t>(1), 116-124.</a:t>
            </a:r>
            <a:r>
              <a:rPr lang="en-US" sz="5900" b="1" dirty="0" smtClean="0">
                <a:solidFill>
                  <a:srgbClr val="F0F1F6"/>
                </a:solidFill>
                <a:latin typeface="Roboto Condensed" pitchFamily="34" charset="0"/>
                <a:ea typeface="Roboto Condensed" pitchFamily="34" charset="-122"/>
                <a:cs typeface="Roboto Condensed" pitchFamily="34" charset="-120"/>
              </a:rPr>
              <a:t>
</a:t>
            </a:r>
            <a:endParaRPr lang="en-US"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0241200" y="28016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880"/>
    </mc:Choice>
    <mc:Fallback xmlns="">
      <p:transition spd="slow" advTm="44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6"/>
          <a:stretch>
            <a:fillRect/>
          </a:stretch>
        </p:blipFill>
        <p:spPr>
          <a:xfrm>
            <a:off x="843359" y="892969"/>
            <a:ext cx="49063672" cy="26789063"/>
          </a:xfrm>
          <a:prstGeom prst="rect">
            <a:avLst/>
          </a:prstGeom>
        </p:spPr>
      </p:pic>
      <p:pic>
        <p:nvPicPr>
          <p:cNvPr id="5" name="Object 4" descr="preencoded.png"/>
          <p:cNvPicPr>
            <a:picLocks noChangeAspect="1"/>
          </p:cNvPicPr>
          <p:nvPr/>
        </p:nvPicPr>
        <p:blipFill>
          <a:blip r:embed="rId7"/>
          <a:stretch>
            <a:fillRect/>
          </a:stretch>
        </p:blipFill>
        <p:spPr>
          <a:xfrm>
            <a:off x="3968750" y="0"/>
            <a:ext cx="6746875" cy="28575000"/>
          </a:xfrm>
          <a:prstGeom prst="rect">
            <a:avLst/>
          </a:prstGeom>
        </p:spPr>
      </p:pic>
      <p:sp>
        <p:nvSpPr>
          <p:cNvPr id="6" name="Object 5"/>
          <p:cNvSpPr txBox="1"/>
          <p:nvPr/>
        </p:nvSpPr>
        <p:spPr>
          <a:xfrm>
            <a:off x="11509375" y="2033984"/>
            <a:ext cx="27814736" cy="2976563"/>
          </a:xfrm>
          <a:prstGeom prst="rect">
            <a:avLst/>
          </a:prstGeom>
          <a:noFill/>
        </p:spPr>
        <p:txBody>
          <a:bodyPr wrap="square" rtlCol="0" anchor="ctr"/>
          <a:lstStyle/>
          <a:p>
            <a:pPr>
              <a:lnSpc>
                <a:spcPts val="23500"/>
              </a:lnSpc>
              <a:buNone/>
            </a:pPr>
            <a:r>
              <a:rPr lang="en-US" sz="23400" b="1" dirty="0" smtClean="0">
                <a:solidFill>
                  <a:srgbClr val="10268E"/>
                </a:solidFill>
                <a:latin typeface="Raleway" pitchFamily="34" charset="0"/>
                <a:ea typeface="Raleway" pitchFamily="34" charset="-122"/>
                <a:cs typeface="Raleway" pitchFamily="34" charset="-120"/>
              </a:rPr>
              <a:t>Module Objectives</a:t>
            </a:r>
            <a:endParaRPr lang="en-US" dirty="0"/>
          </a:p>
        </p:txBody>
      </p:sp>
      <p:sp>
        <p:nvSpPr>
          <p:cNvPr id="7" name="Object 6"/>
          <p:cNvSpPr txBox="1"/>
          <p:nvPr/>
        </p:nvSpPr>
        <p:spPr>
          <a:xfrm>
            <a:off x="11211719" y="5804297"/>
            <a:ext cx="33734558" cy="15437918"/>
          </a:xfrm>
          <a:prstGeom prst="rect">
            <a:avLst/>
          </a:prstGeom>
          <a:noFill/>
        </p:spPr>
        <p:txBody>
          <a:bodyPr wrap="square" rtlCol="0" anchor="ctr"/>
          <a:lstStyle/>
          <a:p>
            <a:pPr>
              <a:lnSpc>
                <a:spcPts val="17200"/>
              </a:lnSpc>
              <a:buNone/>
            </a:pPr>
            <a:r>
              <a:rPr lang="en-US" sz="7800" b="1" dirty="0" smtClean="0">
                <a:solidFill>
                  <a:srgbClr val="10268E"/>
                </a:solidFill>
                <a:latin typeface="Roboto" pitchFamily="2" charset="0"/>
                <a:ea typeface="Roboto" pitchFamily="2" charset="0"/>
                <a:cs typeface="Raleway" pitchFamily="34" charset="-120"/>
              </a:rPr>
              <a:t>After completing the module, you will be able to:</a:t>
            </a:r>
          </a:p>
          <a:p>
            <a:pPr marL="1028700" lvl="2" indent="-342900">
              <a:lnSpc>
                <a:spcPts val="17200"/>
              </a:lnSpc>
              <a:buSzPct val="100000"/>
              <a:buChar char="•"/>
            </a:pPr>
            <a:r>
              <a:rPr lang="en-US" sz="7800" b="1" dirty="0" smtClean="0">
                <a:solidFill>
                  <a:srgbClr val="10268E"/>
                </a:solidFill>
                <a:latin typeface="Roboto" pitchFamily="2" charset="0"/>
                <a:ea typeface="Roboto" pitchFamily="2" charset="0"/>
                <a:cs typeface="Raleway" pitchFamily="34" charset="-120"/>
              </a:rPr>
              <a:t> Discuss structures that support ethical decision-making in an organization </a:t>
            </a:r>
          </a:p>
          <a:p>
            <a:pPr marL="1028700" lvl="2" indent="-342900">
              <a:lnSpc>
                <a:spcPts val="17200"/>
              </a:lnSpc>
              <a:buSzPct val="100000"/>
              <a:buChar char="•"/>
            </a:pPr>
            <a:r>
              <a:rPr lang="en-US" sz="7800" b="1" dirty="0" smtClean="0">
                <a:solidFill>
                  <a:srgbClr val="10268E"/>
                </a:solidFill>
                <a:latin typeface="Roboto" pitchFamily="2" charset="0"/>
                <a:ea typeface="Roboto" pitchFamily="2" charset="0"/>
                <a:cs typeface="Raleway" pitchFamily="34" charset="-120"/>
              </a:rPr>
              <a:t> Define ethics framework, </a:t>
            </a:r>
          </a:p>
          <a:p>
            <a:pPr marL="1028700" lvl="2" indent="-342900">
              <a:lnSpc>
                <a:spcPts val="17200"/>
              </a:lnSpc>
              <a:buSzPct val="100000"/>
              <a:buChar char="•"/>
            </a:pPr>
            <a:r>
              <a:rPr lang="en-US" sz="7800" b="1" dirty="0" smtClean="0">
                <a:solidFill>
                  <a:srgbClr val="10268E"/>
                </a:solidFill>
                <a:latin typeface="Roboto" pitchFamily="2" charset="0"/>
                <a:ea typeface="Roboto" pitchFamily="2" charset="0"/>
                <a:cs typeface="Raleway" pitchFamily="34" charset="-120"/>
              </a:rPr>
              <a:t> Discuss the learned concepts using the case study.</a:t>
            </a:r>
            <a:endParaRPr lang="en-US" dirty="0">
              <a:latin typeface="Roboto" pitchFamily="2" charset="0"/>
              <a:ea typeface="Roboto" pitchFamily="2"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241200" y="28016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283"/>
    </mc:Choice>
    <mc:Fallback xmlns="">
      <p:transition spd="slow" advTm="29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stretch>
            <a:fillRect/>
          </a:stretch>
        </p:blipFill>
        <p:spPr>
          <a:xfrm>
            <a:off x="0" y="0"/>
            <a:ext cx="50754844" cy="28549600"/>
          </a:xfrm>
          <a:prstGeom prst="rect">
            <a:avLst/>
          </a:prstGeom>
        </p:spPr>
      </p:pic>
      <p:pic>
        <p:nvPicPr>
          <p:cNvPr id="4" name="Object 3" descr="preencoded.png"/>
          <p:cNvPicPr>
            <a:picLocks noChangeAspect="1"/>
          </p:cNvPicPr>
          <p:nvPr/>
        </p:nvPicPr>
        <p:blipFill>
          <a:blip r:embed="rId6"/>
          <a:stretch>
            <a:fillRect/>
          </a:stretch>
        </p:blipFill>
        <p:spPr>
          <a:xfrm>
            <a:off x="892969" y="1736328"/>
            <a:ext cx="49014062" cy="25003125"/>
          </a:xfrm>
          <a:prstGeom prst="rect">
            <a:avLst/>
          </a:prstGeom>
        </p:spPr>
      </p:pic>
      <p:pic>
        <p:nvPicPr>
          <p:cNvPr id="5" name="Object 4" descr="preencoded.png"/>
          <p:cNvPicPr>
            <a:picLocks noChangeAspect="1"/>
          </p:cNvPicPr>
          <p:nvPr/>
        </p:nvPicPr>
        <p:blipFill>
          <a:blip r:embed="rId7"/>
          <a:stretch>
            <a:fillRect/>
          </a:stretch>
        </p:blipFill>
        <p:spPr>
          <a:xfrm>
            <a:off x="41870313" y="19942969"/>
            <a:ext cx="3671094" cy="4464844"/>
          </a:xfrm>
          <a:prstGeom prst="rect">
            <a:avLst/>
          </a:prstGeom>
        </p:spPr>
      </p:pic>
      <p:sp>
        <p:nvSpPr>
          <p:cNvPr id="6" name="Object 5"/>
          <p:cNvSpPr txBox="1"/>
          <p:nvPr/>
        </p:nvSpPr>
        <p:spPr>
          <a:xfrm>
            <a:off x="3026172" y="5060156"/>
            <a:ext cx="45256152" cy="14882813"/>
          </a:xfrm>
          <a:prstGeom prst="rect">
            <a:avLst/>
          </a:prstGeom>
          <a:noFill/>
        </p:spPr>
        <p:txBody>
          <a:bodyPr wrap="square" rtlCol="0" anchor="ctr"/>
          <a:lstStyle/>
          <a:p>
            <a:pPr>
              <a:lnSpc>
                <a:spcPts val="19600"/>
              </a:lnSpc>
              <a:buNone/>
            </a:pPr>
            <a:r>
              <a:rPr lang="en-US" sz="19500" dirty="0" smtClean="0">
                <a:solidFill>
                  <a:srgbClr val="10268E"/>
                </a:solidFill>
                <a:latin typeface="Raleway" pitchFamily="34" charset="0"/>
                <a:ea typeface="Raleway" pitchFamily="34" charset="-122"/>
                <a:cs typeface="Raleway" pitchFamily="34" charset="-120"/>
              </a:rPr>
              <a:t>Before you start with the module, do you know what kind of ethics structures exist in your healthcare organization? 
Was it easy to locate them?
</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241200" y="28016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161"/>
    </mc:Choice>
    <mc:Fallback xmlns="">
      <p:transition spd="slow" advTm="52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stretch>
            <a:fillRect/>
          </a:stretch>
        </p:blipFill>
        <p:spPr>
          <a:xfrm>
            <a:off x="0" y="-1688123"/>
            <a:ext cx="50800000" cy="28575000"/>
          </a:xfrm>
          <a:prstGeom prst="rect">
            <a:avLst/>
          </a:prstGeom>
        </p:spPr>
      </p:pic>
      <p:pic>
        <p:nvPicPr>
          <p:cNvPr id="4" name="Object 3" descr="preencoded.png"/>
          <p:cNvPicPr>
            <a:picLocks noChangeAspect="1"/>
          </p:cNvPicPr>
          <p:nvPr/>
        </p:nvPicPr>
        <p:blipFill>
          <a:blip r:embed="rId6"/>
          <a:stretch>
            <a:fillRect/>
          </a:stretch>
        </p:blipFill>
        <p:spPr>
          <a:xfrm>
            <a:off x="892969" y="892969"/>
            <a:ext cx="49014063" cy="7937500"/>
          </a:xfrm>
          <a:prstGeom prst="rect">
            <a:avLst/>
          </a:prstGeom>
        </p:spPr>
      </p:pic>
      <p:pic>
        <p:nvPicPr>
          <p:cNvPr id="5" name="Object 4" descr="preencoded.png"/>
          <p:cNvPicPr>
            <a:picLocks noChangeAspect="1"/>
          </p:cNvPicPr>
          <p:nvPr/>
        </p:nvPicPr>
        <p:blipFill>
          <a:blip r:embed="rId7"/>
          <a:stretch>
            <a:fillRect/>
          </a:stretch>
        </p:blipFill>
        <p:spPr>
          <a:xfrm>
            <a:off x="6151563" y="11062891"/>
            <a:ext cx="6002734" cy="6002734"/>
          </a:xfrm>
          <a:prstGeom prst="rect">
            <a:avLst/>
          </a:prstGeom>
        </p:spPr>
      </p:pic>
      <p:pic>
        <p:nvPicPr>
          <p:cNvPr id="6" name="Object 5" descr="preencoded.png"/>
          <p:cNvPicPr>
            <a:picLocks noChangeAspect="1"/>
          </p:cNvPicPr>
          <p:nvPr/>
        </p:nvPicPr>
        <p:blipFill>
          <a:blip r:embed="rId8"/>
          <a:stretch>
            <a:fillRect/>
          </a:stretch>
        </p:blipFill>
        <p:spPr>
          <a:xfrm>
            <a:off x="31353125" y="10269141"/>
            <a:ext cx="6002734" cy="6002734"/>
          </a:xfrm>
          <a:prstGeom prst="rect">
            <a:avLst/>
          </a:prstGeom>
        </p:spPr>
      </p:pic>
      <p:pic>
        <p:nvPicPr>
          <p:cNvPr id="7" name="Object 6" descr="preencoded.png"/>
          <p:cNvPicPr>
            <a:picLocks noChangeAspect="1"/>
          </p:cNvPicPr>
          <p:nvPr/>
        </p:nvPicPr>
        <p:blipFill>
          <a:blip r:embed="rId9"/>
          <a:stretch>
            <a:fillRect/>
          </a:stretch>
        </p:blipFill>
        <p:spPr>
          <a:xfrm>
            <a:off x="19694922" y="19198828"/>
            <a:ext cx="6002734" cy="6002734"/>
          </a:xfrm>
          <a:prstGeom prst="rect">
            <a:avLst/>
          </a:prstGeom>
        </p:spPr>
      </p:pic>
      <p:pic>
        <p:nvPicPr>
          <p:cNvPr id="8" name="Object 7" descr="preencoded.png"/>
          <p:cNvPicPr>
            <a:picLocks noChangeAspect="1"/>
          </p:cNvPicPr>
          <p:nvPr/>
        </p:nvPicPr>
        <p:blipFill>
          <a:blip r:embed="rId10"/>
          <a:stretch>
            <a:fillRect/>
          </a:stretch>
        </p:blipFill>
        <p:spPr>
          <a:xfrm>
            <a:off x="7242969" y="11906250"/>
            <a:ext cx="3732245" cy="3968750"/>
          </a:xfrm>
          <a:prstGeom prst="rect">
            <a:avLst/>
          </a:prstGeom>
        </p:spPr>
      </p:pic>
      <p:pic>
        <p:nvPicPr>
          <p:cNvPr id="9" name="Object 8" descr="preencoded.png"/>
          <p:cNvPicPr>
            <a:picLocks noChangeAspect="1"/>
          </p:cNvPicPr>
          <p:nvPr/>
        </p:nvPicPr>
        <p:blipFill>
          <a:blip r:embed="rId11"/>
          <a:stretch>
            <a:fillRect/>
          </a:stretch>
        </p:blipFill>
        <p:spPr>
          <a:xfrm>
            <a:off x="32345312" y="11459766"/>
            <a:ext cx="3968750" cy="3653734"/>
          </a:xfrm>
          <a:prstGeom prst="rect">
            <a:avLst/>
          </a:prstGeom>
        </p:spPr>
      </p:pic>
      <p:pic>
        <p:nvPicPr>
          <p:cNvPr id="10" name="Object 9" descr="preencoded.png"/>
          <p:cNvPicPr>
            <a:picLocks noChangeAspect="1"/>
          </p:cNvPicPr>
          <p:nvPr/>
        </p:nvPicPr>
        <p:blipFill>
          <a:blip r:embed="rId12"/>
          <a:stretch>
            <a:fillRect/>
          </a:stretch>
        </p:blipFill>
        <p:spPr>
          <a:xfrm>
            <a:off x="20687109" y="20240625"/>
            <a:ext cx="3968750" cy="3966981"/>
          </a:xfrm>
          <a:prstGeom prst="rect">
            <a:avLst/>
          </a:prstGeom>
        </p:spPr>
      </p:pic>
      <p:sp>
        <p:nvSpPr>
          <p:cNvPr id="11" name="Object 10"/>
          <p:cNvSpPr txBox="1"/>
          <p:nvPr/>
        </p:nvSpPr>
        <p:spPr>
          <a:xfrm>
            <a:off x="6151563" y="3274219"/>
            <a:ext cx="39408447" cy="2976563"/>
          </a:xfrm>
          <a:prstGeom prst="rect">
            <a:avLst/>
          </a:prstGeom>
          <a:noFill/>
        </p:spPr>
        <p:txBody>
          <a:bodyPr wrap="square" rtlCol="0" anchor="ctr"/>
          <a:lstStyle/>
          <a:p>
            <a:pPr algn="ctr">
              <a:lnSpc>
                <a:spcPts val="23500"/>
              </a:lnSpc>
              <a:buNone/>
            </a:pPr>
            <a:r>
              <a:rPr lang="en-US" sz="23400" b="1" dirty="0" smtClean="0">
                <a:solidFill>
                  <a:srgbClr val="10268E"/>
                </a:solidFill>
                <a:latin typeface="Raleway" pitchFamily="34" charset="0"/>
                <a:ea typeface="Raleway" pitchFamily="34" charset="-122"/>
                <a:cs typeface="Raleway" pitchFamily="34" charset="-120"/>
              </a:rPr>
              <a:t>Ethics Supports </a:t>
            </a:r>
            <a:endParaRPr lang="en-US" dirty="0"/>
          </a:p>
        </p:txBody>
      </p:sp>
      <p:sp>
        <p:nvSpPr>
          <p:cNvPr id="12" name="Object 11"/>
          <p:cNvSpPr txBox="1"/>
          <p:nvPr/>
        </p:nvSpPr>
        <p:spPr>
          <a:xfrm>
            <a:off x="13592969" y="12303124"/>
            <a:ext cx="9126354" cy="3968751"/>
          </a:xfrm>
          <a:prstGeom prst="rect">
            <a:avLst/>
          </a:prstGeom>
          <a:noFill/>
        </p:spPr>
        <p:txBody>
          <a:bodyPr wrap="square" rtlCol="0" anchor="ctr"/>
          <a:lstStyle/>
          <a:p>
            <a:pPr>
              <a:lnSpc>
                <a:spcPts val="9400"/>
              </a:lnSpc>
              <a:buNone/>
            </a:pPr>
            <a:r>
              <a:rPr lang="en-US" sz="7200" b="1" dirty="0" smtClean="0">
                <a:solidFill>
                  <a:srgbClr val="000000"/>
                </a:solidFill>
                <a:latin typeface="Roboto" pitchFamily="2" charset="0"/>
                <a:ea typeface="Roboto" pitchFamily="2" charset="0"/>
                <a:cs typeface="Roboto Condensed" pitchFamily="34" charset="-120"/>
              </a:rPr>
              <a:t>Organizational Governance </a:t>
            </a:r>
            <a:endParaRPr lang="en-US" sz="7200" dirty="0">
              <a:latin typeface="Roboto" pitchFamily="2" charset="0"/>
              <a:ea typeface="Roboto" pitchFamily="2" charset="0"/>
            </a:endParaRPr>
          </a:p>
        </p:txBody>
      </p:sp>
      <p:sp>
        <p:nvSpPr>
          <p:cNvPr id="13" name="Object 12"/>
          <p:cNvSpPr txBox="1"/>
          <p:nvPr/>
        </p:nvSpPr>
        <p:spPr>
          <a:xfrm>
            <a:off x="25697656" y="12520246"/>
            <a:ext cx="6457900" cy="2593254"/>
          </a:xfrm>
          <a:prstGeom prst="rect">
            <a:avLst/>
          </a:prstGeom>
          <a:noFill/>
        </p:spPr>
        <p:txBody>
          <a:bodyPr wrap="square" rtlCol="0" anchor="ctr"/>
          <a:lstStyle/>
          <a:p>
            <a:pPr>
              <a:buNone/>
            </a:pPr>
            <a:r>
              <a:rPr lang="en-US" sz="7200" b="1" dirty="0" smtClean="0">
                <a:solidFill>
                  <a:srgbClr val="000000"/>
                </a:solidFill>
                <a:latin typeface="Roboto" pitchFamily="2" charset="0"/>
                <a:ea typeface="Roboto" pitchFamily="2" charset="0"/>
                <a:cs typeface="Roboto Condensed" pitchFamily="34" charset="-120"/>
              </a:rPr>
              <a:t>People </a:t>
            </a:r>
            <a:endParaRPr lang="en-US" sz="7200" dirty="0">
              <a:latin typeface="Roboto" pitchFamily="2" charset="0"/>
              <a:ea typeface="Roboto" pitchFamily="2" charset="0"/>
            </a:endParaRPr>
          </a:p>
        </p:txBody>
      </p:sp>
      <p:sp>
        <p:nvSpPr>
          <p:cNvPr id="14" name="Object 13"/>
          <p:cNvSpPr txBox="1"/>
          <p:nvPr/>
        </p:nvSpPr>
        <p:spPr>
          <a:xfrm>
            <a:off x="26541016" y="20240625"/>
            <a:ext cx="8593584" cy="1190625"/>
          </a:xfrm>
          <a:prstGeom prst="rect">
            <a:avLst/>
          </a:prstGeom>
          <a:noFill/>
        </p:spPr>
        <p:txBody>
          <a:bodyPr wrap="square" rtlCol="0" anchor="ctr"/>
          <a:lstStyle/>
          <a:p>
            <a:pPr>
              <a:buNone/>
            </a:pPr>
            <a:r>
              <a:rPr lang="en-US" sz="7200" b="1" dirty="0" smtClean="0">
                <a:solidFill>
                  <a:srgbClr val="000000"/>
                </a:solidFill>
                <a:latin typeface="Roboto" pitchFamily="2" charset="0"/>
                <a:ea typeface="Roboto" pitchFamily="2" charset="0"/>
                <a:cs typeface="Roboto Condensed" pitchFamily="34" charset="-120"/>
              </a:rPr>
              <a:t>Ethics Tools </a:t>
            </a:r>
            <a:endParaRPr lang="en-US" sz="7200" dirty="0">
              <a:latin typeface="Roboto" pitchFamily="2" charset="0"/>
              <a:ea typeface="Roboto" pitchFamily="2"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0241200" y="28016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597"/>
    </mc:Choice>
    <mc:Fallback xmlns="">
      <p:transition spd="slow" advTm="38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6"/>
          <a:stretch>
            <a:fillRect/>
          </a:stretch>
        </p:blipFill>
        <p:spPr>
          <a:xfrm>
            <a:off x="3175000" y="3323828"/>
            <a:ext cx="5853906" cy="5853906"/>
          </a:xfrm>
          <a:prstGeom prst="rect">
            <a:avLst/>
          </a:prstGeom>
        </p:spPr>
      </p:pic>
      <p:pic>
        <p:nvPicPr>
          <p:cNvPr id="5" name="Object 4" descr="preencoded.png"/>
          <p:cNvPicPr>
            <a:picLocks noChangeAspect="1"/>
          </p:cNvPicPr>
          <p:nvPr/>
        </p:nvPicPr>
        <p:blipFill>
          <a:blip r:embed="rId7"/>
          <a:stretch>
            <a:fillRect/>
          </a:stretch>
        </p:blipFill>
        <p:spPr>
          <a:xfrm>
            <a:off x="4216797" y="4266406"/>
            <a:ext cx="3732245" cy="3968750"/>
          </a:xfrm>
          <a:prstGeom prst="rect">
            <a:avLst/>
          </a:prstGeom>
        </p:spPr>
      </p:pic>
      <p:sp>
        <p:nvSpPr>
          <p:cNvPr id="6" name="Object 5"/>
          <p:cNvSpPr txBox="1"/>
          <p:nvPr/>
        </p:nvSpPr>
        <p:spPr>
          <a:xfrm>
            <a:off x="11459766" y="10417969"/>
            <a:ext cx="15051484" cy="3571875"/>
          </a:xfrm>
          <a:prstGeom prst="rect">
            <a:avLst/>
          </a:prstGeom>
          <a:noFill/>
        </p:spPr>
        <p:txBody>
          <a:bodyPr wrap="square" rtlCol="0" anchor="ctr"/>
          <a:lstStyle/>
          <a:p>
            <a:pPr>
              <a:lnSpc>
                <a:spcPts val="14100"/>
              </a:lnSpc>
              <a:buNone/>
            </a:pPr>
            <a:r>
              <a:rPr lang="en-US" sz="11700" dirty="0" smtClean="0">
                <a:solidFill>
                  <a:srgbClr val="333333"/>
                </a:solidFill>
                <a:latin typeface="Roboto Condensed" pitchFamily="34" charset="0"/>
                <a:ea typeface="Roboto Condensed" pitchFamily="34" charset="-122"/>
                <a:cs typeface="Roboto Condensed" pitchFamily="34" charset="-120"/>
              </a:rPr>
              <a:t>Mission, Vision, Values</a:t>
            </a:r>
            <a:endParaRPr lang="en-US" dirty="0"/>
          </a:p>
        </p:txBody>
      </p:sp>
      <p:sp>
        <p:nvSpPr>
          <p:cNvPr id="7" name="Object 6"/>
          <p:cNvSpPr txBox="1"/>
          <p:nvPr/>
        </p:nvSpPr>
        <p:spPr>
          <a:xfrm>
            <a:off x="11459766" y="4266406"/>
            <a:ext cx="34221787" cy="2976563"/>
          </a:xfrm>
          <a:prstGeom prst="rect">
            <a:avLst/>
          </a:prstGeom>
          <a:noFill/>
        </p:spPr>
        <p:txBody>
          <a:bodyPr wrap="square" rtlCol="0" anchor="ctr"/>
          <a:lstStyle/>
          <a:p>
            <a:pPr>
              <a:lnSpc>
                <a:spcPts val="23500"/>
              </a:lnSpc>
              <a:buNone/>
            </a:pPr>
            <a:r>
              <a:rPr lang="en-US" sz="19500" b="1" dirty="0" smtClean="0">
                <a:solidFill>
                  <a:srgbClr val="FFFFFF"/>
                </a:solidFill>
                <a:latin typeface="Roboto" pitchFamily="34" charset="0"/>
                <a:ea typeface="Roboto" pitchFamily="34" charset="-122"/>
                <a:cs typeface="Roboto" pitchFamily="34" charset="-120"/>
              </a:rPr>
              <a:t>Organizational Structures</a:t>
            </a:r>
            <a:endParaRPr lang="en-US" dirty="0"/>
          </a:p>
        </p:txBody>
      </p:sp>
      <p:sp>
        <p:nvSpPr>
          <p:cNvPr id="8" name="Object 7"/>
          <p:cNvSpPr txBox="1"/>
          <p:nvPr/>
        </p:nvSpPr>
        <p:spPr>
          <a:xfrm>
            <a:off x="19298047" y="15230078"/>
            <a:ext cx="13576697" cy="1785938"/>
          </a:xfrm>
          <a:prstGeom prst="rect">
            <a:avLst/>
          </a:prstGeom>
          <a:noFill/>
        </p:spPr>
        <p:txBody>
          <a:bodyPr wrap="square" rtlCol="0" anchor="ctr"/>
          <a:lstStyle/>
          <a:p>
            <a:pPr>
              <a:lnSpc>
                <a:spcPts val="14100"/>
              </a:lnSpc>
              <a:buNone/>
            </a:pPr>
            <a:r>
              <a:rPr lang="en-US" sz="11700" dirty="0" smtClean="0">
                <a:solidFill>
                  <a:srgbClr val="333333"/>
                </a:solidFill>
                <a:latin typeface="Roboto Condensed" pitchFamily="34" charset="0"/>
                <a:ea typeface="Roboto Condensed" pitchFamily="34" charset="-122"/>
                <a:cs typeface="Roboto Condensed" pitchFamily="34" charset="-120"/>
              </a:rPr>
              <a:t>Organizational Culture </a:t>
            </a:r>
            <a:endParaRPr lang="en-US" dirty="0"/>
          </a:p>
        </p:txBody>
      </p:sp>
      <p:sp>
        <p:nvSpPr>
          <p:cNvPr id="9" name="Object 8"/>
          <p:cNvSpPr txBox="1"/>
          <p:nvPr/>
        </p:nvSpPr>
        <p:spPr>
          <a:xfrm>
            <a:off x="32246094" y="20290234"/>
            <a:ext cx="15356582" cy="1785938"/>
          </a:xfrm>
          <a:prstGeom prst="rect">
            <a:avLst/>
          </a:prstGeom>
          <a:noFill/>
        </p:spPr>
        <p:txBody>
          <a:bodyPr wrap="square" rtlCol="0" anchor="ctr"/>
          <a:lstStyle/>
          <a:p>
            <a:pPr>
              <a:lnSpc>
                <a:spcPts val="14100"/>
              </a:lnSpc>
              <a:buNone/>
            </a:pPr>
            <a:r>
              <a:rPr lang="en-US" sz="11700" dirty="0" smtClean="0">
                <a:solidFill>
                  <a:srgbClr val="333333"/>
                </a:solidFill>
                <a:latin typeface="Roboto Condensed" pitchFamily="34" charset="0"/>
                <a:ea typeface="Roboto Condensed" pitchFamily="34" charset="-122"/>
                <a:cs typeface="Roboto Condensed" pitchFamily="34" charset="-120"/>
              </a:rPr>
              <a:t>Policies and Procedures</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241200" y="28016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8426"/>
    </mc:Choice>
    <mc:Fallback xmlns="">
      <p:transition spd="slow" advTm="198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6"/>
          <a:stretch>
            <a:fillRect/>
          </a:stretch>
        </p:blipFill>
        <p:spPr>
          <a:xfrm>
            <a:off x="0" y="0"/>
            <a:ext cx="50800000" cy="8582422"/>
          </a:xfrm>
          <a:prstGeom prst="rect">
            <a:avLst/>
          </a:prstGeom>
        </p:spPr>
      </p:pic>
      <p:pic>
        <p:nvPicPr>
          <p:cNvPr id="5" name="Object 4" descr="preencoded.png"/>
          <p:cNvPicPr>
            <a:picLocks noChangeAspect="1"/>
          </p:cNvPicPr>
          <p:nvPr/>
        </p:nvPicPr>
        <p:blipFill>
          <a:blip r:embed="rId7"/>
          <a:stretch>
            <a:fillRect/>
          </a:stretch>
        </p:blipFill>
        <p:spPr>
          <a:xfrm>
            <a:off x="3933527" y="12458402"/>
            <a:ext cx="5605859" cy="5605859"/>
          </a:xfrm>
          <a:prstGeom prst="rect">
            <a:avLst/>
          </a:prstGeom>
        </p:spPr>
      </p:pic>
      <p:pic>
        <p:nvPicPr>
          <p:cNvPr id="6" name="Object 5" descr="preencoded.png"/>
          <p:cNvPicPr>
            <a:picLocks noChangeAspect="1"/>
          </p:cNvPicPr>
          <p:nvPr/>
        </p:nvPicPr>
        <p:blipFill>
          <a:blip r:embed="rId8"/>
          <a:stretch>
            <a:fillRect/>
          </a:stretch>
        </p:blipFill>
        <p:spPr>
          <a:xfrm>
            <a:off x="13266539" y="12458402"/>
            <a:ext cx="5605859" cy="5605859"/>
          </a:xfrm>
          <a:prstGeom prst="rect">
            <a:avLst/>
          </a:prstGeom>
        </p:spPr>
      </p:pic>
      <p:pic>
        <p:nvPicPr>
          <p:cNvPr id="7" name="Object 6" descr="preencoded.png"/>
          <p:cNvPicPr>
            <a:picLocks noChangeAspect="1"/>
          </p:cNvPicPr>
          <p:nvPr/>
        </p:nvPicPr>
        <p:blipFill>
          <a:blip r:embed="rId9"/>
          <a:stretch>
            <a:fillRect/>
          </a:stretch>
        </p:blipFill>
        <p:spPr>
          <a:xfrm>
            <a:off x="22599551" y="12458402"/>
            <a:ext cx="5605859" cy="5605859"/>
          </a:xfrm>
          <a:prstGeom prst="rect">
            <a:avLst/>
          </a:prstGeom>
        </p:spPr>
      </p:pic>
      <p:pic>
        <p:nvPicPr>
          <p:cNvPr id="8" name="Object 7" descr="preencoded.png"/>
          <p:cNvPicPr>
            <a:picLocks noChangeAspect="1"/>
          </p:cNvPicPr>
          <p:nvPr/>
        </p:nvPicPr>
        <p:blipFill>
          <a:blip r:embed="rId10"/>
          <a:stretch>
            <a:fillRect/>
          </a:stretch>
        </p:blipFill>
        <p:spPr>
          <a:xfrm>
            <a:off x="31933059" y="12458402"/>
            <a:ext cx="5605859" cy="5605859"/>
          </a:xfrm>
          <a:prstGeom prst="rect">
            <a:avLst/>
          </a:prstGeom>
        </p:spPr>
      </p:pic>
      <p:pic>
        <p:nvPicPr>
          <p:cNvPr id="9" name="Object 8" descr="preencoded.png"/>
          <p:cNvPicPr>
            <a:picLocks noChangeAspect="1"/>
          </p:cNvPicPr>
          <p:nvPr/>
        </p:nvPicPr>
        <p:blipFill>
          <a:blip r:embed="rId11"/>
          <a:stretch>
            <a:fillRect/>
          </a:stretch>
        </p:blipFill>
        <p:spPr>
          <a:xfrm>
            <a:off x="41266070" y="12458402"/>
            <a:ext cx="5605859" cy="5605859"/>
          </a:xfrm>
          <a:prstGeom prst="rect">
            <a:avLst/>
          </a:prstGeom>
        </p:spPr>
      </p:pic>
      <p:pic>
        <p:nvPicPr>
          <p:cNvPr id="10" name="Object 9" descr="preencoded.png"/>
          <p:cNvPicPr>
            <a:picLocks noChangeAspect="1"/>
          </p:cNvPicPr>
          <p:nvPr/>
        </p:nvPicPr>
        <p:blipFill>
          <a:blip r:embed="rId12"/>
          <a:stretch>
            <a:fillRect/>
          </a:stretch>
        </p:blipFill>
        <p:spPr>
          <a:xfrm>
            <a:off x="4861719" y="13394531"/>
            <a:ext cx="3621484" cy="3621484"/>
          </a:xfrm>
          <a:prstGeom prst="rect">
            <a:avLst/>
          </a:prstGeom>
        </p:spPr>
      </p:pic>
      <p:pic>
        <p:nvPicPr>
          <p:cNvPr id="11" name="Object 10" descr="preencoded.png"/>
          <p:cNvPicPr>
            <a:picLocks noChangeAspect="1"/>
          </p:cNvPicPr>
          <p:nvPr/>
        </p:nvPicPr>
        <p:blipFill>
          <a:blip r:embed="rId13"/>
          <a:stretch>
            <a:fillRect/>
          </a:stretch>
        </p:blipFill>
        <p:spPr>
          <a:xfrm>
            <a:off x="14535547" y="13940234"/>
            <a:ext cx="2935788" cy="2678906"/>
          </a:xfrm>
          <a:prstGeom prst="rect">
            <a:avLst/>
          </a:prstGeom>
        </p:spPr>
      </p:pic>
      <p:pic>
        <p:nvPicPr>
          <p:cNvPr id="12" name="Object 11" descr="preencoded.png"/>
          <p:cNvPicPr>
            <a:picLocks noChangeAspect="1"/>
          </p:cNvPicPr>
          <p:nvPr/>
        </p:nvPicPr>
        <p:blipFill>
          <a:blip r:embed="rId14"/>
          <a:stretch>
            <a:fillRect/>
          </a:stretch>
        </p:blipFill>
        <p:spPr>
          <a:xfrm>
            <a:off x="23713281" y="13692188"/>
            <a:ext cx="3323828" cy="3075781"/>
          </a:xfrm>
          <a:prstGeom prst="rect">
            <a:avLst/>
          </a:prstGeom>
        </p:spPr>
      </p:pic>
      <p:pic>
        <p:nvPicPr>
          <p:cNvPr id="13" name="Object 12" descr="preencoded.png"/>
          <p:cNvPicPr>
            <a:picLocks noChangeAspect="1"/>
          </p:cNvPicPr>
          <p:nvPr/>
        </p:nvPicPr>
        <p:blipFill>
          <a:blip r:embed="rId15"/>
          <a:stretch>
            <a:fillRect/>
          </a:stretch>
        </p:blipFill>
        <p:spPr>
          <a:xfrm>
            <a:off x="33387109" y="13741797"/>
            <a:ext cx="2678906" cy="3274219"/>
          </a:xfrm>
          <a:prstGeom prst="rect">
            <a:avLst/>
          </a:prstGeom>
        </p:spPr>
      </p:pic>
      <p:pic>
        <p:nvPicPr>
          <p:cNvPr id="14" name="Object 13" descr="preencoded.png"/>
          <p:cNvPicPr>
            <a:picLocks noChangeAspect="1"/>
          </p:cNvPicPr>
          <p:nvPr/>
        </p:nvPicPr>
        <p:blipFill>
          <a:blip r:embed="rId16"/>
          <a:stretch>
            <a:fillRect/>
          </a:stretch>
        </p:blipFill>
        <p:spPr>
          <a:xfrm>
            <a:off x="42763281" y="13890625"/>
            <a:ext cx="2539380" cy="3125391"/>
          </a:xfrm>
          <a:prstGeom prst="rect">
            <a:avLst/>
          </a:prstGeom>
        </p:spPr>
      </p:pic>
      <p:sp>
        <p:nvSpPr>
          <p:cNvPr id="15" name="Object 14"/>
          <p:cNvSpPr txBox="1"/>
          <p:nvPr/>
        </p:nvSpPr>
        <p:spPr>
          <a:xfrm>
            <a:off x="1240234" y="1041797"/>
            <a:ext cx="49527520" cy="8086328"/>
          </a:xfrm>
          <a:prstGeom prst="rect">
            <a:avLst/>
          </a:prstGeom>
          <a:noFill/>
        </p:spPr>
        <p:txBody>
          <a:bodyPr wrap="square" rtlCol="0" anchor="ctr"/>
          <a:lstStyle/>
          <a:p>
            <a:pPr algn="ctr">
              <a:buNone/>
            </a:pPr>
            <a:r>
              <a:rPr lang="en-US" sz="25000" b="1" dirty="0" smtClean="0">
                <a:solidFill>
                  <a:srgbClr val="10268E"/>
                </a:solidFill>
                <a:latin typeface="Roboto Condensed" pitchFamily="34" charset="0"/>
                <a:ea typeface="Roboto Condensed" pitchFamily="34" charset="-122"/>
                <a:cs typeface="Roboto Condensed" pitchFamily="34" charset="-120"/>
              </a:rPr>
              <a:t>Canadian Hospital Clinical Ethics Committees</a:t>
            </a:r>
            <a:endParaRPr lang="en-US" dirty="0"/>
          </a:p>
        </p:txBody>
      </p:sp>
      <p:sp>
        <p:nvSpPr>
          <p:cNvPr id="16" name="Object 15"/>
          <p:cNvSpPr txBox="1"/>
          <p:nvPr/>
        </p:nvSpPr>
        <p:spPr>
          <a:xfrm>
            <a:off x="2938611" y="18696285"/>
            <a:ext cx="7779990" cy="1190625"/>
          </a:xfrm>
          <a:prstGeom prst="rect">
            <a:avLst/>
          </a:prstGeom>
          <a:noFill/>
        </p:spPr>
        <p:txBody>
          <a:bodyPr wrap="square" rtlCol="0" anchor="ctr"/>
          <a:lstStyle/>
          <a:p>
            <a:pPr algn="ctr">
              <a:lnSpc>
                <a:spcPts val="9400"/>
              </a:lnSpc>
              <a:buNone/>
            </a:pPr>
            <a:r>
              <a:rPr lang="en-US" sz="7800" dirty="0" smtClean="0">
                <a:solidFill>
                  <a:srgbClr val="10268E"/>
                </a:solidFill>
                <a:latin typeface="Raleway" pitchFamily="34" charset="0"/>
                <a:ea typeface="Raleway" pitchFamily="34" charset="-122"/>
                <a:cs typeface="Raleway" pitchFamily="34" charset="-120"/>
              </a:rPr>
              <a:t>2008 study</a:t>
            </a:r>
            <a:endParaRPr lang="en-US" dirty="0"/>
          </a:p>
        </p:txBody>
      </p:sp>
      <p:sp>
        <p:nvSpPr>
          <p:cNvPr id="17" name="Object 16"/>
          <p:cNvSpPr txBox="1"/>
          <p:nvPr/>
        </p:nvSpPr>
        <p:spPr>
          <a:xfrm>
            <a:off x="12271623" y="18696285"/>
            <a:ext cx="7779990" cy="3571875"/>
          </a:xfrm>
          <a:prstGeom prst="rect">
            <a:avLst/>
          </a:prstGeom>
          <a:noFill/>
        </p:spPr>
        <p:txBody>
          <a:bodyPr wrap="square" rtlCol="0" anchor="ctr"/>
          <a:lstStyle/>
          <a:p>
            <a:pPr algn="ctr">
              <a:lnSpc>
                <a:spcPts val="9400"/>
              </a:lnSpc>
              <a:buNone/>
            </a:pPr>
            <a:r>
              <a:rPr lang="en-US" sz="7800" dirty="0" smtClean="0">
                <a:solidFill>
                  <a:srgbClr val="10268E"/>
                </a:solidFill>
                <a:latin typeface="Raleway" pitchFamily="34" charset="0"/>
                <a:ea typeface="Raleway" pitchFamily="34" charset="-122"/>
                <a:cs typeface="Raleway" pitchFamily="34" charset="-120"/>
              </a:rPr>
              <a:t>85% of hospitals with more than 100 beds</a:t>
            </a:r>
            <a:endParaRPr lang="en-US" dirty="0"/>
          </a:p>
        </p:txBody>
      </p:sp>
      <p:sp>
        <p:nvSpPr>
          <p:cNvPr id="18" name="Object 17"/>
          <p:cNvSpPr txBox="1"/>
          <p:nvPr/>
        </p:nvSpPr>
        <p:spPr>
          <a:xfrm>
            <a:off x="21679297" y="18702734"/>
            <a:ext cx="7779990" cy="4266406"/>
          </a:xfrm>
          <a:prstGeom prst="rect">
            <a:avLst/>
          </a:prstGeom>
          <a:noFill/>
        </p:spPr>
        <p:txBody>
          <a:bodyPr wrap="square" rtlCol="0" anchor="ctr"/>
          <a:lstStyle/>
          <a:p>
            <a:pPr algn="ctr">
              <a:lnSpc>
                <a:spcPts val="7900"/>
              </a:lnSpc>
              <a:buNone/>
            </a:pPr>
            <a:r>
              <a:rPr lang="en-US" sz="7800" dirty="0" smtClean="0">
                <a:solidFill>
                  <a:srgbClr val="10268E"/>
                </a:solidFill>
                <a:latin typeface="Raleway" pitchFamily="34" charset="0"/>
                <a:ea typeface="Raleway" pitchFamily="34" charset="-122"/>
                <a:cs typeface="Raleway" pitchFamily="34" charset="-120"/>
              </a:rPr>
              <a:t>variation in size and composition</a:t>
            </a:r>
            <a:endParaRPr lang="en-US" dirty="0"/>
          </a:p>
        </p:txBody>
      </p:sp>
      <p:sp>
        <p:nvSpPr>
          <p:cNvPr id="19" name="Object 18"/>
          <p:cNvSpPr txBox="1"/>
          <p:nvPr/>
        </p:nvSpPr>
        <p:spPr>
          <a:xfrm>
            <a:off x="30938143" y="18696285"/>
            <a:ext cx="7779990" cy="2381250"/>
          </a:xfrm>
          <a:prstGeom prst="rect">
            <a:avLst/>
          </a:prstGeom>
          <a:noFill/>
        </p:spPr>
        <p:txBody>
          <a:bodyPr wrap="square" rtlCol="0" anchor="ctr"/>
          <a:lstStyle/>
          <a:p>
            <a:pPr algn="ctr">
              <a:lnSpc>
                <a:spcPts val="9400"/>
              </a:lnSpc>
              <a:buNone/>
            </a:pPr>
            <a:r>
              <a:rPr lang="en-US" sz="7800" dirty="0" smtClean="0">
                <a:solidFill>
                  <a:srgbClr val="10268E"/>
                </a:solidFill>
                <a:latin typeface="Raleway" pitchFamily="34" charset="0"/>
                <a:ea typeface="Raleway" pitchFamily="34" charset="-122"/>
                <a:cs typeface="Raleway" pitchFamily="34" charset="-120"/>
              </a:rPr>
              <a:t>increase in education role </a:t>
            </a:r>
            <a:endParaRPr lang="en-US" dirty="0"/>
          </a:p>
        </p:txBody>
      </p:sp>
      <p:sp>
        <p:nvSpPr>
          <p:cNvPr id="20" name="Object 19"/>
          <p:cNvSpPr txBox="1"/>
          <p:nvPr/>
        </p:nvSpPr>
        <p:spPr>
          <a:xfrm>
            <a:off x="40271154" y="18696285"/>
            <a:ext cx="7779990" cy="3571875"/>
          </a:xfrm>
          <a:prstGeom prst="rect">
            <a:avLst/>
          </a:prstGeom>
          <a:noFill/>
        </p:spPr>
        <p:txBody>
          <a:bodyPr wrap="square" rtlCol="0" anchor="ctr"/>
          <a:lstStyle/>
          <a:p>
            <a:pPr algn="ctr">
              <a:lnSpc>
                <a:spcPts val="9400"/>
              </a:lnSpc>
              <a:buNone/>
            </a:pPr>
            <a:r>
              <a:rPr lang="en-US" sz="7800" dirty="0" smtClean="0">
                <a:solidFill>
                  <a:srgbClr val="10268E"/>
                </a:solidFill>
                <a:latin typeface="Raleway" pitchFamily="34" charset="0"/>
                <a:ea typeface="Raleway" pitchFamily="34" charset="-122"/>
                <a:cs typeface="Raleway" pitchFamily="34" charset="-120"/>
              </a:rPr>
              <a:t>less involvement in policy work</a:t>
            </a:r>
            <a:endParaRPr lang="en-US" dirty="0"/>
          </a:p>
        </p:txBody>
      </p:sp>
      <p:sp>
        <p:nvSpPr>
          <p:cNvPr id="21" name="Object 20"/>
          <p:cNvSpPr txBox="1"/>
          <p:nvPr/>
        </p:nvSpPr>
        <p:spPr>
          <a:xfrm>
            <a:off x="1785938" y="24308594"/>
            <a:ext cx="47849482" cy="2728516"/>
          </a:xfrm>
          <a:prstGeom prst="rect">
            <a:avLst/>
          </a:prstGeom>
          <a:noFill/>
        </p:spPr>
        <p:txBody>
          <a:bodyPr wrap="square" rtlCol="0" anchor="ctr"/>
          <a:lstStyle/>
          <a:p>
            <a:pPr>
              <a:buNone/>
            </a:pPr>
            <a:r>
              <a:rPr lang="en-US" sz="7800" dirty="0" smtClean="0">
                <a:solidFill>
                  <a:srgbClr val="333333"/>
                </a:solidFill>
                <a:latin typeface="Roboto Condensed" pitchFamily="34" charset="0"/>
                <a:ea typeface="Roboto Condensed" pitchFamily="34" charset="-122"/>
                <a:cs typeface="Roboto Condensed" pitchFamily="34" charset="-120"/>
              </a:rPr>
              <a:t>Gaudine, A., Thorne, L., LeFort, S. M., &amp; Lamb, M. (2010). Evolution of hospital clinical ethics committees in Canada. </a:t>
            </a:r>
            <a:r>
              <a:rPr lang="en-US" sz="7800" i="1" dirty="0" smtClean="0">
                <a:solidFill>
                  <a:srgbClr val="333333"/>
                </a:solidFill>
                <a:latin typeface="Roboto Condensed" pitchFamily="34" charset="0"/>
                <a:ea typeface="Roboto Condensed" pitchFamily="34" charset="-122"/>
                <a:cs typeface="Roboto Condensed" pitchFamily="34" charset="-120"/>
              </a:rPr>
              <a:t>Journal of Medical Ethics, 36</a:t>
            </a:r>
            <a:r>
              <a:rPr lang="en-US" sz="7800" dirty="0" smtClean="0">
                <a:solidFill>
                  <a:srgbClr val="333333"/>
                </a:solidFill>
                <a:latin typeface="Roboto Condensed" pitchFamily="34" charset="0"/>
                <a:ea typeface="Roboto Condensed" pitchFamily="34" charset="-122"/>
                <a:cs typeface="Roboto Condensed" pitchFamily="34" charset="-120"/>
              </a:rPr>
              <a:t>(3), 132-137.</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50241200" y="28016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1626"/>
    </mc:Choice>
    <mc:Fallback xmlns="">
      <p:transition spd="slow" advTm="181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6"/>
          <a:stretch>
            <a:fillRect/>
          </a:stretch>
        </p:blipFill>
        <p:spPr>
          <a:xfrm>
            <a:off x="0" y="0"/>
            <a:ext cx="50800000" cy="8582422"/>
          </a:xfrm>
          <a:prstGeom prst="rect">
            <a:avLst/>
          </a:prstGeom>
        </p:spPr>
      </p:pic>
      <p:pic>
        <p:nvPicPr>
          <p:cNvPr id="5" name="Object 4" descr="preencoded.png"/>
          <p:cNvPicPr>
            <a:picLocks noChangeAspect="1"/>
          </p:cNvPicPr>
          <p:nvPr/>
        </p:nvPicPr>
        <p:blipFill>
          <a:blip r:embed="rId7"/>
          <a:stretch>
            <a:fillRect/>
          </a:stretch>
        </p:blipFill>
        <p:spPr>
          <a:xfrm>
            <a:off x="3933527" y="12458402"/>
            <a:ext cx="5605859" cy="5605859"/>
          </a:xfrm>
          <a:prstGeom prst="rect">
            <a:avLst/>
          </a:prstGeom>
        </p:spPr>
      </p:pic>
      <p:pic>
        <p:nvPicPr>
          <p:cNvPr id="6" name="Object 5" descr="preencoded.png"/>
          <p:cNvPicPr>
            <a:picLocks noChangeAspect="1"/>
          </p:cNvPicPr>
          <p:nvPr/>
        </p:nvPicPr>
        <p:blipFill>
          <a:blip r:embed="rId8"/>
          <a:stretch>
            <a:fillRect/>
          </a:stretch>
        </p:blipFill>
        <p:spPr>
          <a:xfrm>
            <a:off x="13266539" y="12458402"/>
            <a:ext cx="5605859" cy="5605859"/>
          </a:xfrm>
          <a:prstGeom prst="rect">
            <a:avLst/>
          </a:prstGeom>
        </p:spPr>
      </p:pic>
      <p:pic>
        <p:nvPicPr>
          <p:cNvPr id="7" name="Object 6" descr="preencoded.png"/>
          <p:cNvPicPr>
            <a:picLocks noChangeAspect="1"/>
          </p:cNvPicPr>
          <p:nvPr/>
        </p:nvPicPr>
        <p:blipFill>
          <a:blip r:embed="rId9"/>
          <a:stretch>
            <a:fillRect/>
          </a:stretch>
        </p:blipFill>
        <p:spPr>
          <a:xfrm>
            <a:off x="22599551" y="12458402"/>
            <a:ext cx="5605859" cy="5605859"/>
          </a:xfrm>
          <a:prstGeom prst="rect">
            <a:avLst/>
          </a:prstGeom>
        </p:spPr>
      </p:pic>
      <p:pic>
        <p:nvPicPr>
          <p:cNvPr id="8" name="Object 7" descr="preencoded.png"/>
          <p:cNvPicPr>
            <a:picLocks noChangeAspect="1"/>
          </p:cNvPicPr>
          <p:nvPr/>
        </p:nvPicPr>
        <p:blipFill>
          <a:blip r:embed="rId10"/>
          <a:stretch>
            <a:fillRect/>
          </a:stretch>
        </p:blipFill>
        <p:spPr>
          <a:xfrm>
            <a:off x="31933059" y="12458402"/>
            <a:ext cx="5605859" cy="5605859"/>
          </a:xfrm>
          <a:prstGeom prst="rect">
            <a:avLst/>
          </a:prstGeom>
        </p:spPr>
      </p:pic>
      <p:pic>
        <p:nvPicPr>
          <p:cNvPr id="9" name="Object 8" descr="preencoded.png"/>
          <p:cNvPicPr>
            <a:picLocks noChangeAspect="1"/>
          </p:cNvPicPr>
          <p:nvPr/>
        </p:nvPicPr>
        <p:blipFill>
          <a:blip r:embed="rId11"/>
          <a:stretch>
            <a:fillRect/>
          </a:stretch>
        </p:blipFill>
        <p:spPr>
          <a:xfrm>
            <a:off x="41266070" y="12458402"/>
            <a:ext cx="5605859" cy="5605859"/>
          </a:xfrm>
          <a:prstGeom prst="rect">
            <a:avLst/>
          </a:prstGeom>
        </p:spPr>
      </p:pic>
      <p:pic>
        <p:nvPicPr>
          <p:cNvPr id="10" name="Object 9" descr="preencoded.png"/>
          <p:cNvPicPr>
            <a:picLocks noChangeAspect="1"/>
          </p:cNvPicPr>
          <p:nvPr/>
        </p:nvPicPr>
        <p:blipFill>
          <a:blip r:embed="rId12"/>
          <a:stretch>
            <a:fillRect/>
          </a:stretch>
        </p:blipFill>
        <p:spPr>
          <a:xfrm>
            <a:off x="4861719" y="13394531"/>
            <a:ext cx="3621484" cy="3621484"/>
          </a:xfrm>
          <a:prstGeom prst="rect">
            <a:avLst/>
          </a:prstGeom>
        </p:spPr>
      </p:pic>
      <p:pic>
        <p:nvPicPr>
          <p:cNvPr id="11" name="Object 10" descr="preencoded.png"/>
          <p:cNvPicPr>
            <a:picLocks noChangeAspect="1"/>
          </p:cNvPicPr>
          <p:nvPr/>
        </p:nvPicPr>
        <p:blipFill>
          <a:blip r:embed="rId13"/>
          <a:stretch>
            <a:fillRect/>
          </a:stretch>
        </p:blipFill>
        <p:spPr>
          <a:xfrm>
            <a:off x="14535547" y="13940234"/>
            <a:ext cx="2935788" cy="2678906"/>
          </a:xfrm>
          <a:prstGeom prst="rect">
            <a:avLst/>
          </a:prstGeom>
        </p:spPr>
      </p:pic>
      <p:pic>
        <p:nvPicPr>
          <p:cNvPr id="12" name="Object 11" descr="preencoded.png"/>
          <p:cNvPicPr>
            <a:picLocks noChangeAspect="1"/>
          </p:cNvPicPr>
          <p:nvPr/>
        </p:nvPicPr>
        <p:blipFill>
          <a:blip r:embed="rId14"/>
          <a:stretch>
            <a:fillRect/>
          </a:stretch>
        </p:blipFill>
        <p:spPr>
          <a:xfrm>
            <a:off x="23713281" y="13692188"/>
            <a:ext cx="3323828" cy="3075781"/>
          </a:xfrm>
          <a:prstGeom prst="rect">
            <a:avLst/>
          </a:prstGeom>
        </p:spPr>
      </p:pic>
      <p:pic>
        <p:nvPicPr>
          <p:cNvPr id="13" name="Object 12" descr="preencoded.png"/>
          <p:cNvPicPr>
            <a:picLocks noChangeAspect="1"/>
          </p:cNvPicPr>
          <p:nvPr/>
        </p:nvPicPr>
        <p:blipFill>
          <a:blip r:embed="rId15"/>
          <a:stretch>
            <a:fillRect/>
          </a:stretch>
        </p:blipFill>
        <p:spPr>
          <a:xfrm>
            <a:off x="33387109" y="13692188"/>
            <a:ext cx="2678906" cy="3274219"/>
          </a:xfrm>
          <a:prstGeom prst="rect">
            <a:avLst/>
          </a:prstGeom>
        </p:spPr>
      </p:pic>
      <p:pic>
        <p:nvPicPr>
          <p:cNvPr id="14" name="Object 13" descr="preencoded.png"/>
          <p:cNvPicPr>
            <a:picLocks noChangeAspect="1"/>
          </p:cNvPicPr>
          <p:nvPr/>
        </p:nvPicPr>
        <p:blipFill>
          <a:blip r:embed="rId16"/>
          <a:stretch>
            <a:fillRect/>
          </a:stretch>
        </p:blipFill>
        <p:spPr>
          <a:xfrm>
            <a:off x="41771094" y="13146484"/>
            <a:ext cx="4514453" cy="4167188"/>
          </a:xfrm>
          <a:prstGeom prst="rect">
            <a:avLst/>
          </a:prstGeom>
        </p:spPr>
      </p:pic>
      <p:sp>
        <p:nvSpPr>
          <p:cNvPr id="15" name="Object 14"/>
          <p:cNvSpPr txBox="1"/>
          <p:nvPr/>
        </p:nvSpPr>
        <p:spPr>
          <a:xfrm>
            <a:off x="1289844" y="1686719"/>
            <a:ext cx="49527520" cy="3472656"/>
          </a:xfrm>
          <a:prstGeom prst="rect">
            <a:avLst/>
          </a:prstGeom>
          <a:noFill/>
        </p:spPr>
        <p:txBody>
          <a:bodyPr wrap="square" rtlCol="0" anchor="ctr"/>
          <a:lstStyle/>
          <a:p>
            <a:pPr algn="ctr">
              <a:buNone/>
            </a:pPr>
            <a:r>
              <a:rPr lang="en-US" sz="25000" b="1" dirty="0" smtClean="0">
                <a:solidFill>
                  <a:srgbClr val="10268E"/>
                </a:solidFill>
                <a:latin typeface="Roboto Condensed" pitchFamily="34" charset="0"/>
                <a:ea typeface="Roboto Condensed" pitchFamily="34" charset="-122"/>
                <a:cs typeface="Roboto Condensed" pitchFamily="34" charset="-120"/>
              </a:rPr>
              <a:t>Ethics Structures in Ontario</a:t>
            </a:r>
            <a:endParaRPr lang="en-US" dirty="0"/>
          </a:p>
        </p:txBody>
      </p:sp>
      <p:sp>
        <p:nvSpPr>
          <p:cNvPr id="16" name="Object 15"/>
          <p:cNvSpPr txBox="1"/>
          <p:nvPr/>
        </p:nvSpPr>
        <p:spPr>
          <a:xfrm>
            <a:off x="2938611" y="18696285"/>
            <a:ext cx="7779990" cy="1190625"/>
          </a:xfrm>
          <a:prstGeom prst="rect">
            <a:avLst/>
          </a:prstGeom>
          <a:noFill/>
        </p:spPr>
        <p:txBody>
          <a:bodyPr wrap="square" rtlCol="0" anchor="ctr"/>
          <a:lstStyle/>
          <a:p>
            <a:pPr algn="ctr">
              <a:lnSpc>
                <a:spcPts val="9400"/>
              </a:lnSpc>
              <a:buNone/>
            </a:pPr>
            <a:r>
              <a:rPr lang="en-US" sz="7800" dirty="0" smtClean="0">
                <a:solidFill>
                  <a:srgbClr val="10268E"/>
                </a:solidFill>
                <a:latin typeface="Raleway" pitchFamily="34" charset="0"/>
                <a:ea typeface="Raleway" pitchFamily="34" charset="-122"/>
                <a:cs typeface="Raleway" pitchFamily="34" charset="-120"/>
              </a:rPr>
              <a:t>2016 study</a:t>
            </a:r>
            <a:endParaRPr lang="en-US" dirty="0"/>
          </a:p>
        </p:txBody>
      </p:sp>
      <p:sp>
        <p:nvSpPr>
          <p:cNvPr id="17" name="Object 16"/>
          <p:cNvSpPr txBox="1"/>
          <p:nvPr/>
        </p:nvSpPr>
        <p:spPr>
          <a:xfrm>
            <a:off x="12271623" y="18696285"/>
            <a:ext cx="7779990" cy="2381250"/>
          </a:xfrm>
          <a:prstGeom prst="rect">
            <a:avLst/>
          </a:prstGeom>
          <a:noFill/>
        </p:spPr>
        <p:txBody>
          <a:bodyPr wrap="square" rtlCol="0" anchor="ctr"/>
          <a:lstStyle/>
          <a:p>
            <a:pPr algn="ctr">
              <a:lnSpc>
                <a:spcPts val="9400"/>
              </a:lnSpc>
              <a:buNone/>
            </a:pPr>
            <a:r>
              <a:rPr lang="en-US" sz="7800" dirty="0" smtClean="0">
                <a:solidFill>
                  <a:srgbClr val="10268E"/>
                </a:solidFill>
                <a:latin typeface="Raleway" pitchFamily="34" charset="0"/>
                <a:ea typeface="Raleway" pitchFamily="34" charset="-122"/>
                <a:cs typeface="Raleway" pitchFamily="34" charset="-120"/>
              </a:rPr>
              <a:t>126 hospitals invited</a:t>
            </a:r>
            <a:endParaRPr lang="en-US" dirty="0"/>
          </a:p>
        </p:txBody>
      </p:sp>
      <p:sp>
        <p:nvSpPr>
          <p:cNvPr id="18" name="Object 17"/>
          <p:cNvSpPr txBox="1"/>
          <p:nvPr/>
        </p:nvSpPr>
        <p:spPr>
          <a:xfrm>
            <a:off x="21679297" y="18702734"/>
            <a:ext cx="7779990" cy="4266406"/>
          </a:xfrm>
          <a:prstGeom prst="rect">
            <a:avLst/>
          </a:prstGeom>
          <a:noFill/>
        </p:spPr>
        <p:txBody>
          <a:bodyPr wrap="square" rtlCol="0" anchor="ctr"/>
          <a:lstStyle/>
          <a:p>
            <a:pPr algn="ctr">
              <a:buNone/>
            </a:pPr>
            <a:r>
              <a:rPr lang="en-US" sz="5900" dirty="0" smtClean="0">
                <a:solidFill>
                  <a:srgbClr val="10268E"/>
                </a:solidFill>
                <a:latin typeface="Raleway" pitchFamily="34" charset="0"/>
                <a:ea typeface="Raleway" pitchFamily="34" charset="-122"/>
                <a:cs typeface="Raleway" pitchFamily="34" charset="-120"/>
              </a:rPr>
              <a:t>combination of ethics committee, ethics consultants and ethicists </a:t>
            </a:r>
            <a:endParaRPr lang="en-US" dirty="0"/>
          </a:p>
        </p:txBody>
      </p:sp>
      <p:sp>
        <p:nvSpPr>
          <p:cNvPr id="19" name="Object 18"/>
          <p:cNvSpPr txBox="1"/>
          <p:nvPr/>
        </p:nvSpPr>
        <p:spPr>
          <a:xfrm>
            <a:off x="30938143" y="18696285"/>
            <a:ext cx="7779990" cy="3571875"/>
          </a:xfrm>
          <a:prstGeom prst="rect">
            <a:avLst/>
          </a:prstGeom>
          <a:noFill/>
        </p:spPr>
        <p:txBody>
          <a:bodyPr wrap="square" rtlCol="0" anchor="ctr"/>
          <a:lstStyle/>
          <a:p>
            <a:pPr algn="ctr">
              <a:lnSpc>
                <a:spcPts val="9400"/>
              </a:lnSpc>
              <a:buNone/>
            </a:pPr>
            <a:r>
              <a:rPr lang="en-US" sz="7800" dirty="0" smtClean="0">
                <a:solidFill>
                  <a:srgbClr val="10268E"/>
                </a:solidFill>
                <a:latin typeface="Raleway" pitchFamily="34" charset="0"/>
                <a:ea typeface="Raleway" pitchFamily="34" charset="-122"/>
                <a:cs typeface="Raleway" pitchFamily="34" charset="-120"/>
              </a:rPr>
              <a:t>larger the hospital, more specialized role</a:t>
            </a:r>
            <a:endParaRPr lang="en-US" dirty="0"/>
          </a:p>
        </p:txBody>
      </p:sp>
      <p:sp>
        <p:nvSpPr>
          <p:cNvPr id="20" name="Object 19"/>
          <p:cNvSpPr txBox="1"/>
          <p:nvPr/>
        </p:nvSpPr>
        <p:spPr>
          <a:xfrm>
            <a:off x="40271154" y="18696285"/>
            <a:ext cx="7779990" cy="2381250"/>
          </a:xfrm>
          <a:prstGeom prst="rect">
            <a:avLst/>
          </a:prstGeom>
          <a:noFill/>
        </p:spPr>
        <p:txBody>
          <a:bodyPr wrap="square" rtlCol="0" anchor="ctr"/>
          <a:lstStyle/>
          <a:p>
            <a:pPr algn="ctr">
              <a:lnSpc>
                <a:spcPts val="9400"/>
              </a:lnSpc>
              <a:buNone/>
            </a:pPr>
            <a:r>
              <a:rPr lang="en-US" sz="7800" dirty="0" smtClean="0">
                <a:solidFill>
                  <a:srgbClr val="10268E"/>
                </a:solidFill>
                <a:latin typeface="Raleway" pitchFamily="34" charset="0"/>
                <a:ea typeface="Raleway" pitchFamily="34" charset="-122"/>
                <a:cs typeface="Raleway" pitchFamily="34" charset="-120"/>
              </a:rPr>
              <a:t>regional ethics programs</a:t>
            </a:r>
            <a:endParaRPr lang="en-US" dirty="0"/>
          </a:p>
        </p:txBody>
      </p:sp>
      <p:sp>
        <p:nvSpPr>
          <p:cNvPr id="21" name="Object 20"/>
          <p:cNvSpPr txBox="1"/>
          <p:nvPr/>
        </p:nvSpPr>
        <p:spPr>
          <a:xfrm>
            <a:off x="1785938" y="24308594"/>
            <a:ext cx="47849482" cy="1190625"/>
          </a:xfrm>
          <a:prstGeom prst="rect">
            <a:avLst/>
          </a:prstGeom>
          <a:noFill/>
        </p:spPr>
        <p:txBody>
          <a:bodyPr wrap="square" rtlCol="0" anchor="ctr"/>
          <a:lstStyle/>
          <a:p>
            <a:pPr>
              <a:buNone/>
            </a:pPr>
            <a:r>
              <a:rPr lang="en-US" sz="7800" dirty="0" smtClean="0">
                <a:solidFill>
                  <a:srgbClr val="333333"/>
                </a:solidFill>
                <a:latin typeface="Roboto Condensed" pitchFamily="34" charset="0"/>
                <a:ea typeface="Roboto Condensed" pitchFamily="34" charset="-122"/>
                <a:cs typeface="Roboto Condensed" pitchFamily="34" charset="-120"/>
              </a:rPr>
              <a:t>Breslin, J. (2017). A Survey of Hospital Ethics Structures in Ontario. </a:t>
            </a:r>
            <a:r>
              <a:rPr lang="en-US" sz="7800" i="1" dirty="0" smtClean="0">
                <a:solidFill>
                  <a:srgbClr val="333333"/>
                </a:solidFill>
                <a:latin typeface="Roboto Condensed" pitchFamily="34" charset="0"/>
                <a:ea typeface="Roboto Condensed" pitchFamily="34" charset="-122"/>
                <a:cs typeface="Roboto Condensed" pitchFamily="34" charset="-120"/>
              </a:rPr>
              <a:t>Healthcare Quarterly (Toronto, Ont.), 20</a:t>
            </a:r>
            <a:r>
              <a:rPr lang="en-US" sz="7800" dirty="0" smtClean="0">
                <a:solidFill>
                  <a:srgbClr val="333333"/>
                </a:solidFill>
                <a:latin typeface="Roboto Condensed" pitchFamily="34" charset="0"/>
                <a:ea typeface="Roboto Condensed" pitchFamily="34" charset="-122"/>
                <a:cs typeface="Roboto Condensed" pitchFamily="34" charset="-120"/>
              </a:rPr>
              <a:t>(2), 27-30.</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50241200" y="28016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0533"/>
    </mc:Choice>
    <mc:Fallback xmlns="">
      <p:transition spd="slow" advTm="190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6"/>
          <a:stretch>
            <a:fillRect/>
          </a:stretch>
        </p:blipFill>
        <p:spPr>
          <a:xfrm>
            <a:off x="892969" y="892969"/>
            <a:ext cx="49014063" cy="5208984"/>
          </a:xfrm>
          <a:prstGeom prst="rect">
            <a:avLst/>
          </a:prstGeom>
        </p:spPr>
      </p:pic>
      <p:pic>
        <p:nvPicPr>
          <p:cNvPr id="5" name="Object 4" descr="preencoded.png"/>
          <p:cNvPicPr>
            <a:picLocks noChangeAspect="1"/>
          </p:cNvPicPr>
          <p:nvPr/>
        </p:nvPicPr>
        <p:blipFill>
          <a:blip r:embed="rId7"/>
          <a:stretch>
            <a:fillRect/>
          </a:stretch>
        </p:blipFill>
        <p:spPr>
          <a:xfrm>
            <a:off x="2530078" y="11261328"/>
            <a:ext cx="6002734" cy="6002734"/>
          </a:xfrm>
          <a:prstGeom prst="rect">
            <a:avLst/>
          </a:prstGeom>
        </p:spPr>
      </p:pic>
      <p:pic>
        <p:nvPicPr>
          <p:cNvPr id="6" name="Object 5" descr="preencoded.png"/>
          <p:cNvPicPr>
            <a:picLocks noChangeAspect="1"/>
          </p:cNvPicPr>
          <p:nvPr/>
        </p:nvPicPr>
        <p:blipFill>
          <a:blip r:embed="rId8"/>
          <a:stretch>
            <a:fillRect/>
          </a:stretch>
        </p:blipFill>
        <p:spPr>
          <a:xfrm>
            <a:off x="3522266" y="12303125"/>
            <a:ext cx="3968750" cy="3966981"/>
          </a:xfrm>
          <a:prstGeom prst="rect">
            <a:avLst/>
          </a:prstGeom>
        </p:spPr>
      </p:pic>
      <p:sp>
        <p:nvSpPr>
          <p:cNvPr id="7" name="Object 6"/>
          <p:cNvSpPr txBox="1"/>
          <p:nvPr/>
        </p:nvSpPr>
        <p:spPr>
          <a:xfrm>
            <a:off x="5953125" y="2133203"/>
            <a:ext cx="39408447" cy="2976563"/>
          </a:xfrm>
          <a:prstGeom prst="rect">
            <a:avLst/>
          </a:prstGeom>
          <a:noFill/>
        </p:spPr>
        <p:txBody>
          <a:bodyPr wrap="square" rtlCol="0" anchor="ctr"/>
          <a:lstStyle/>
          <a:p>
            <a:pPr algn="ctr">
              <a:lnSpc>
                <a:spcPts val="23500"/>
              </a:lnSpc>
              <a:buNone/>
            </a:pPr>
            <a:r>
              <a:rPr lang="en-US" sz="23400" b="1" dirty="0" smtClean="0">
                <a:solidFill>
                  <a:srgbClr val="10268E"/>
                </a:solidFill>
                <a:latin typeface="Raleway" pitchFamily="34" charset="0"/>
                <a:ea typeface="Raleway" pitchFamily="34" charset="-122"/>
                <a:cs typeface="Raleway" pitchFamily="34" charset="-120"/>
              </a:rPr>
              <a:t>Ethics Tools </a:t>
            </a:r>
            <a:endParaRPr lang="en-US" dirty="0"/>
          </a:p>
        </p:txBody>
      </p:sp>
      <p:sp>
        <p:nvSpPr>
          <p:cNvPr id="8" name="Object 7"/>
          <p:cNvSpPr txBox="1"/>
          <p:nvPr/>
        </p:nvSpPr>
        <p:spPr>
          <a:xfrm>
            <a:off x="17462500" y="11261328"/>
            <a:ext cx="21102588" cy="7143750"/>
          </a:xfrm>
          <a:prstGeom prst="rect">
            <a:avLst/>
          </a:prstGeom>
          <a:noFill/>
        </p:spPr>
        <p:txBody>
          <a:bodyPr wrap="square" rtlCol="0" anchor="ctr"/>
          <a:lstStyle/>
          <a:p>
            <a:pPr>
              <a:lnSpc>
                <a:spcPts val="18800"/>
              </a:lnSpc>
              <a:buNone/>
            </a:pPr>
            <a:r>
              <a:rPr lang="en-US" sz="11700" dirty="0" smtClean="0">
                <a:solidFill>
                  <a:srgbClr val="333333"/>
                </a:solidFill>
                <a:latin typeface="Roboto Condensed" pitchFamily="34" charset="0"/>
                <a:ea typeface="Roboto Condensed" pitchFamily="34" charset="-122"/>
                <a:cs typeface="Roboto Condensed" pitchFamily="34" charset="-120"/>
              </a:rPr>
              <a:t>Ethics Frameworks
Ethics Algorithms
Ethics Worksheets...</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0241200" y="28016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297"/>
    </mc:Choice>
    <mc:Fallback xmlns="">
      <p:transition spd="slow" advTm="36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6"/>
          <a:stretch>
            <a:fillRect/>
          </a:stretch>
        </p:blipFill>
        <p:spPr>
          <a:xfrm>
            <a:off x="892969" y="892969"/>
            <a:ext cx="49014063" cy="5208984"/>
          </a:xfrm>
          <a:prstGeom prst="rect">
            <a:avLst/>
          </a:prstGeom>
        </p:spPr>
      </p:pic>
      <p:pic>
        <p:nvPicPr>
          <p:cNvPr id="5" name="Object 4" descr="preencoded.png"/>
          <p:cNvPicPr>
            <a:picLocks noChangeAspect="1"/>
          </p:cNvPicPr>
          <p:nvPr/>
        </p:nvPicPr>
        <p:blipFill>
          <a:blip r:embed="rId7"/>
          <a:stretch>
            <a:fillRect/>
          </a:stretch>
        </p:blipFill>
        <p:spPr>
          <a:xfrm>
            <a:off x="12600781" y="7044531"/>
            <a:ext cx="25048369" cy="19942969"/>
          </a:xfrm>
          <a:prstGeom prst="rect">
            <a:avLst/>
          </a:prstGeom>
        </p:spPr>
      </p:pic>
      <p:sp>
        <p:nvSpPr>
          <p:cNvPr id="6" name="Object 5"/>
          <p:cNvSpPr txBox="1"/>
          <p:nvPr/>
        </p:nvSpPr>
        <p:spPr>
          <a:xfrm>
            <a:off x="5953125" y="2133203"/>
            <a:ext cx="39408447" cy="2976563"/>
          </a:xfrm>
          <a:prstGeom prst="rect">
            <a:avLst/>
          </a:prstGeom>
          <a:noFill/>
        </p:spPr>
        <p:txBody>
          <a:bodyPr wrap="square" rtlCol="0" anchor="ctr"/>
          <a:lstStyle/>
          <a:p>
            <a:pPr algn="ctr">
              <a:lnSpc>
                <a:spcPts val="23500"/>
              </a:lnSpc>
              <a:buNone/>
            </a:pPr>
            <a:r>
              <a:rPr lang="en-US" sz="23400" b="1" dirty="0" smtClean="0">
                <a:solidFill>
                  <a:srgbClr val="10268E"/>
                </a:solidFill>
                <a:latin typeface="Raleway" pitchFamily="34" charset="0"/>
                <a:ea typeface="Raleway" pitchFamily="34" charset="-122"/>
                <a:cs typeface="Raleway" pitchFamily="34" charset="-120"/>
              </a:rPr>
              <a:t>HHS Framework </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241200" y="28016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6047"/>
    </mc:Choice>
    <mc:Fallback xmlns="">
      <p:transition spd="slow" advTm="86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47C8DD48786E34F9A4AF8C1A9F80D0F" ma:contentTypeVersion="0" ma:contentTypeDescription="Create a new document." ma:contentTypeScope="" ma:versionID="f25399d702b78dcd26102f4af4fabadc">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F9C3C6-898B-4641-9BEE-63F91EFAA11B}">
  <ds:schemaRefs>
    <ds:schemaRef ds:uri="http://purl.org/dc/elements/1.1/"/>
    <ds:schemaRef ds:uri="http://schemas.microsoft.com/office/2006/documentManagement/types"/>
    <ds:schemaRef ds:uri="http://purl.org/dc/terms/"/>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12C5C3F0-4679-47A4-B092-E0FB404BBF73}">
  <ds:schemaRefs>
    <ds:schemaRef ds:uri="http://schemas.microsoft.com/sharepoint/v3/contenttype/forms"/>
  </ds:schemaRefs>
</ds:datastoreItem>
</file>

<file path=customXml/itemProps3.xml><?xml version="1.0" encoding="utf-8"?>
<ds:datastoreItem xmlns:ds="http://schemas.openxmlformats.org/officeDocument/2006/customXml" ds:itemID="{0D1E1EC3-0D3C-41DD-A68D-51CC68DF0A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267</TotalTime>
  <Words>513</Words>
  <Application>Microsoft Office PowerPoint</Application>
  <PresentationFormat>Custom</PresentationFormat>
  <Paragraphs>60</Paragraphs>
  <Slides>16</Slides>
  <Notes>16</Notes>
  <HiddenSlides>0</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Raleway</vt:lpstr>
      <vt:lpstr>Roboto</vt:lpstr>
      <vt:lpstr>Roboto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Badaiki Winifred</cp:lastModifiedBy>
  <cp:revision>11</cp:revision>
  <dcterms:created xsi:type="dcterms:W3CDTF">2023-07-15T13:27:24Z</dcterms:created>
  <dcterms:modified xsi:type="dcterms:W3CDTF">2023-09-08T16:57:45Z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0x010100747C8DD48786E34F9A4AF8C1A9F80D0F</vt:lpwstr>
  </property>
</Properties>
</file>