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50800000" cy="28575000"/>
  <p:notesSz cx="28575000" cy="50800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4" d="100"/>
          <a:sy n="14" d="100"/>
        </p:scale>
        <p:origin x="9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19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hyperlink" Target="https://jcb.utoronto.ca/wp-content/uploads/2021/03/ace.pdf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11.png"/><Relationship Id="rId15" Type="http://schemas.openxmlformats.org/officeDocument/2006/relationships/image" Target="../media/image7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9.png"/><Relationship Id="rId14" Type="http://schemas.openxmlformats.org/officeDocument/2006/relationships/hyperlink" Target="https://www.ncbi.nlm.nih.gov/pmc/articles/PMC2730037/#:~:text=The%20ACED%20uses%20a%20semi,reasoning%2C%20and%20expressing%20a%20choice.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media4.m4a"/><Relationship Id="rId16" Type="http://schemas.openxmlformats.org/officeDocument/2006/relationships/image" Target="../media/image24.png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media8.m4a"/><Relationship Id="rId16" Type="http://schemas.openxmlformats.org/officeDocument/2006/relationships/image" Target="../media/image44.png"/><Relationship Id="rId1" Type="http://schemas.microsoft.com/office/2007/relationships/media" Target="../media/media8.m4a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969" y="892969"/>
            <a:ext cx="49063672" cy="26789063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750" y="0"/>
            <a:ext cx="10256738" cy="12972852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9531" y="10070703"/>
            <a:ext cx="10430371" cy="5804297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3359" y="2827734"/>
            <a:ext cx="3770313" cy="3770313"/>
          </a:xfrm>
          <a:prstGeom prst="rect">
            <a:avLst/>
          </a:prstGeom>
        </p:spPr>
      </p:pic>
      <p:sp>
        <p:nvSpPr>
          <p:cNvPr id="9" name="Object 8"/>
          <p:cNvSpPr txBox="1"/>
          <p:nvPr/>
        </p:nvSpPr>
        <p:spPr>
          <a:xfrm>
            <a:off x="16420703" y="2827734"/>
            <a:ext cx="32442051" cy="773906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30500"/>
              </a:lnSpc>
              <a:buNone/>
            </a:pPr>
            <a:r>
              <a:rPr lang="en-US" sz="20000" b="1" dirty="0" smtClean="0">
                <a:solidFill>
                  <a:srgbClr val="F0F1F6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MODULE 5:
CAPACITY</a:t>
            </a:r>
            <a:endParaRPr lang="en-US" sz="200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3"/>
    </mc:Choice>
    <mc:Fallback xmlns="">
      <p:transition spd="slow" advTm="7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33046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0339844" cy="28575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06250" y="4286250"/>
            <a:ext cx="3323828" cy="3323828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73000" y="4953000"/>
            <a:ext cx="1984375" cy="1984375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07031" y="11906250"/>
            <a:ext cx="3323828" cy="3323828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51172" y="12600781"/>
            <a:ext cx="1984375" cy="1984375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56641" y="17313672"/>
            <a:ext cx="3323828" cy="3323828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251172" y="18008203"/>
            <a:ext cx="1984375" cy="1984375"/>
          </a:xfrm>
          <a:prstGeom prst="rect">
            <a:avLst/>
          </a:prstGeom>
        </p:spPr>
      </p:pic>
      <p:sp>
        <p:nvSpPr>
          <p:cNvPr id="11" name="Object 10"/>
          <p:cNvSpPr txBox="1"/>
          <p:nvPr/>
        </p:nvSpPr>
        <p:spPr>
          <a:xfrm>
            <a:off x="843359" y="2926953"/>
            <a:ext cx="19170303" cy="1766093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r">
              <a:buNone/>
            </a:pPr>
            <a:r>
              <a:rPr lang="en-US" sz="27000" dirty="0" smtClean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Tools for Capacity Assessment</a:t>
            </a:r>
            <a:endParaRPr lang="en-US" dirty="0"/>
          </a:p>
        </p:txBody>
      </p:sp>
      <p:sp>
        <p:nvSpPr>
          <p:cNvPr id="12" name="Object 11"/>
          <p:cNvSpPr txBox="1"/>
          <p:nvPr/>
        </p:nvSpPr>
        <p:spPr>
          <a:xfrm>
            <a:off x="28773438" y="5506641"/>
            <a:ext cx="20136445" cy="143867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300"/>
              </a:lnSpc>
              <a:buNone/>
            </a:pPr>
            <a:r>
              <a:rPr lang="en-US" sz="9400" dirty="0" smtClean="0">
                <a:solidFill>
                  <a:srgbClr val="10268E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3"/>
              </a:rPr>
              <a:t>Aid to Capacity Assessment </a:t>
            </a:r>
            <a:r>
              <a:rPr lang="en-US" sz="9400" dirty="0" smtClean="0">
                <a:solidFill>
                  <a:srgbClr val="10268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(ACE)</a:t>
            </a:r>
            <a:endParaRPr lang="en-US" dirty="0"/>
          </a:p>
        </p:txBody>
      </p:sp>
      <p:sp>
        <p:nvSpPr>
          <p:cNvPr id="13" name="Object 12"/>
          <p:cNvSpPr txBox="1"/>
          <p:nvPr/>
        </p:nvSpPr>
        <p:spPr>
          <a:xfrm>
            <a:off x="28823047" y="11906250"/>
            <a:ext cx="18458408" cy="287734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300"/>
              </a:lnSpc>
              <a:buNone/>
            </a:pPr>
            <a:r>
              <a:rPr lang="en-US" sz="9400" dirty="0" smtClean="0">
                <a:solidFill>
                  <a:srgbClr val="10268E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4"/>
              </a:rPr>
              <a:t>Assessment of Capacity for Everyday Decisions </a:t>
            </a:r>
            <a:r>
              <a:rPr lang="en-US" sz="9400" dirty="0" smtClean="0">
                <a:solidFill>
                  <a:srgbClr val="10268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(ACED)</a:t>
            </a:r>
            <a:endParaRPr lang="en-US" dirty="0"/>
          </a:p>
        </p:txBody>
      </p:sp>
      <p:sp>
        <p:nvSpPr>
          <p:cNvPr id="14" name="Object 13"/>
          <p:cNvSpPr txBox="1"/>
          <p:nvPr/>
        </p:nvSpPr>
        <p:spPr>
          <a:xfrm>
            <a:off x="29071094" y="17313672"/>
            <a:ext cx="18458408" cy="426640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300"/>
              </a:lnSpc>
              <a:buNone/>
            </a:pPr>
            <a:r>
              <a:rPr lang="en-US" sz="9400" dirty="0" smtClean="0">
                <a:solidFill>
                  <a:srgbClr val="10268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MacArthur Competence Assessment Tool (</a:t>
            </a:r>
            <a:r>
              <a:rPr lang="en-US" sz="9400" dirty="0" err="1" smtClean="0">
                <a:solidFill>
                  <a:srgbClr val="10268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MacCAT</a:t>
            </a:r>
            <a:r>
              <a:rPr lang="en-US" sz="9400" dirty="0" smtClean="0">
                <a:solidFill>
                  <a:srgbClr val="10268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-T)</a:t>
            </a:r>
            <a:endParaRPr lang="en-US" dirty="0"/>
          </a:p>
        </p:txBody>
      </p:sp>
      <p:sp>
        <p:nvSpPr>
          <p:cNvPr id="15" name="Object 14"/>
          <p:cNvSpPr txBox="1"/>
          <p:nvPr/>
        </p:nvSpPr>
        <p:spPr>
          <a:xfrm>
            <a:off x="28556148" y="16956484"/>
            <a:ext cx="18458408" cy="143867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714"/>
    </mc:Choice>
    <mc:Fallback xmlns="">
      <p:transition spd="slow" advTm="240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969" y="892969"/>
            <a:ext cx="49063672" cy="26789063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750" y="0"/>
            <a:ext cx="10256738" cy="12972852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9531" y="10070703"/>
            <a:ext cx="10430371" cy="5804297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2969" y="3968750"/>
            <a:ext cx="3673991" cy="3968750"/>
          </a:xfrm>
          <a:prstGeom prst="rect">
            <a:avLst/>
          </a:prstGeom>
        </p:spPr>
      </p:pic>
      <p:sp>
        <p:nvSpPr>
          <p:cNvPr id="9" name="Object 8"/>
          <p:cNvSpPr txBox="1"/>
          <p:nvPr/>
        </p:nvSpPr>
        <p:spPr>
          <a:xfrm>
            <a:off x="16867188" y="3472656"/>
            <a:ext cx="23746768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3500"/>
              </a:lnSpc>
              <a:buNone/>
            </a:pPr>
            <a:r>
              <a:rPr lang="en-US" sz="23400" b="1" dirty="0" smtClean="0">
                <a:solidFill>
                  <a:srgbClr val="F0F1F6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NEXT STEPS</a:t>
            </a:r>
            <a:endParaRPr lang="en-US" dirty="0"/>
          </a:p>
        </p:txBody>
      </p:sp>
      <p:sp>
        <p:nvSpPr>
          <p:cNvPr id="10" name="Object 9"/>
          <p:cNvSpPr txBox="1"/>
          <p:nvPr/>
        </p:nvSpPr>
        <p:spPr>
          <a:xfrm>
            <a:off x="16867188" y="6449220"/>
            <a:ext cx="29441924" cy="1704382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lvl="0"/>
            <a:r>
              <a:rPr lang="en-US" sz="72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If you want to learn more about the topics presented in this module, here are some suggestions:</a:t>
            </a:r>
          </a:p>
          <a:p>
            <a:pPr marL="857250" lvl="0" indent="-857250">
              <a:buFont typeface="Arial" panose="020B0604020202020204" pitchFamily="34" charset="0"/>
              <a:buChar char="•"/>
            </a:pPr>
            <a:endParaRPr lang="en-US" sz="7200" b="1" dirty="0" smtClean="0">
              <a:solidFill>
                <a:schemeClr val="bg1"/>
              </a:solidFill>
              <a:latin typeface="Roboto" pitchFamily="2" charset="0"/>
              <a:ea typeface="Roboto" pitchFamily="2" charset="0"/>
              <a:cs typeface="Roboto Condensed" pitchFamily="34" charset="-120"/>
            </a:endParaRPr>
          </a:p>
          <a:p>
            <a:pPr marL="857250" lvl="0" indent="-857250">
              <a:buFont typeface="Arial" panose="020B0604020202020204" pitchFamily="34" charset="0"/>
              <a:buChar char="•"/>
            </a:pPr>
            <a:r>
              <a:rPr lang="en-US" sz="72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
</a:t>
            </a:r>
            <a:r>
              <a:rPr lang="en-US" sz="7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Etchells</a:t>
            </a: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, E., Sharpe, G., Elliott, C., &amp; Singer, P. A. (1996). Bioethics for clinicians: 3. Capacity. CMAJ: Canadian Medical Association Journal, 155(6), 657. (Open access)</a:t>
            </a:r>
          </a:p>
          <a:p>
            <a:pPr marL="857250" lvl="0" indent="-857250">
              <a:buFont typeface="Arial" panose="020B0604020202020204" pitchFamily="34" charset="0"/>
              <a:buChar char="•"/>
            </a:pPr>
            <a:r>
              <a:rPr lang="en-US" sz="7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Pirotte</a:t>
            </a: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, B. D., &amp; Benson, S. (2020). Refusal of Care. (Open access)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Sterling, A., Abrams, J., Sontag, D., Zuckerman, D., O'Neill, S., </a:t>
            </a:r>
            <a:r>
              <a:rPr lang="en-US" sz="7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Brendel</a:t>
            </a: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, R., &amp; </a:t>
            </a:r>
            <a:r>
              <a:rPr lang="en-US" sz="7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Giacino</a:t>
            </a: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, J. (2022). Assessing Decision-Making Capacity in Patients with Acquired Brain Injury: A Toolkit of Ethical Guidelines. Archives of Physical Medicine and Rehabilitation, 103(3), e11</a:t>
            </a:r>
            <a:r>
              <a:rPr lang="en-US" sz="66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.</a:t>
            </a:r>
            <a:r>
              <a:rPr lang="en-US" sz="5900" b="1" dirty="0" smtClean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
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31"/>
    </mc:Choice>
    <mc:Fallback xmlns="">
      <p:transition spd="slow" advTm="68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359" y="892969"/>
            <a:ext cx="49063672" cy="26789063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8750" y="0"/>
            <a:ext cx="6746875" cy="2857500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1509375" y="2033984"/>
            <a:ext cx="27814736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3500"/>
              </a:lnSpc>
              <a:buNone/>
            </a:pPr>
            <a:r>
              <a:rPr lang="en-US" sz="234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Module Objectives</a:t>
            </a:r>
            <a:endParaRPr lang="en-US" dirty="0"/>
          </a:p>
        </p:txBody>
      </p:sp>
      <p:sp>
        <p:nvSpPr>
          <p:cNvPr id="7" name="Object 6"/>
          <p:cNvSpPr txBox="1"/>
          <p:nvPr/>
        </p:nvSpPr>
        <p:spPr>
          <a:xfrm>
            <a:off x="11112500" y="6151562"/>
            <a:ext cx="37702392" cy="15301669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7200"/>
              </a:lnSpc>
              <a:buNone/>
            </a:pPr>
            <a:r>
              <a:rPr lang="en-US" sz="78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After completing the module, you will be able to:</a:t>
            </a:r>
          </a:p>
          <a:p>
            <a:pPr marL="1028700" lvl="2" indent="-342900">
              <a:lnSpc>
                <a:spcPts val="17200"/>
              </a:lnSpc>
              <a:buSzPct val="100000"/>
              <a:buChar char="•"/>
            </a:pPr>
            <a:r>
              <a:rPr lang="en-US" sz="78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 Define concept of capacity,</a:t>
            </a:r>
          </a:p>
          <a:p>
            <a:pPr marL="1028700" lvl="2" indent="-342900">
              <a:lnSpc>
                <a:spcPts val="17200"/>
              </a:lnSpc>
              <a:buSzPct val="100000"/>
              <a:buChar char="•"/>
            </a:pPr>
            <a:r>
              <a:rPr lang="en-US" sz="78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 Describe different types of decisions that require capacity assessment in healthcare,</a:t>
            </a:r>
          </a:p>
          <a:p>
            <a:pPr marL="1028700" lvl="2" indent="-342900">
              <a:lnSpc>
                <a:spcPts val="17200"/>
              </a:lnSpc>
              <a:buSzPct val="100000"/>
              <a:buChar char="•"/>
            </a:pPr>
            <a:r>
              <a:rPr lang="en-US" sz="78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 Describe ethical principles behind capacity,</a:t>
            </a:r>
          </a:p>
          <a:p>
            <a:pPr marL="1028700" lvl="2" indent="-342900">
              <a:lnSpc>
                <a:spcPts val="17200"/>
              </a:lnSpc>
              <a:buSzPct val="100000"/>
              <a:buChar char="•"/>
            </a:pPr>
            <a:r>
              <a:rPr lang="en-US" sz="78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 Discuss the learned concepts using the case study.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96"/>
    </mc:Choice>
    <mc:Fallback xmlns="">
      <p:transition spd="slow" advTm="20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1736328"/>
            <a:ext cx="49014062" cy="25003125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70313" y="19942969"/>
            <a:ext cx="3671094" cy="4464844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2926953" y="5109766"/>
            <a:ext cx="45256152" cy="1488281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9600"/>
              </a:lnSpc>
              <a:buNone/>
            </a:pPr>
            <a:r>
              <a:rPr lang="en-US" sz="180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Before we start with the module, how confident do you feel you know that your patients/clients/residents are capable to make health related decisions? </a:t>
            </a:r>
            <a:endParaRPr lang="en-US" sz="18000" dirty="0" smtClean="0">
              <a:solidFill>
                <a:srgbClr val="10268E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>
              <a:lnSpc>
                <a:spcPts val="19600"/>
              </a:lnSpc>
              <a:buNone/>
            </a:pPr>
            <a:r>
              <a:rPr lang="en-US" sz="180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
Who should be responsible for assessing capacity</a:t>
            </a: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?  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74"/>
    </mc:Choice>
    <mc:Fallback xmlns="">
      <p:transition spd="slow" advTm="61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88123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892969"/>
            <a:ext cx="49014063" cy="79375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0078" y="11112500"/>
            <a:ext cx="6002734" cy="6002734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98828" y="11112500"/>
            <a:ext cx="6002734" cy="6002734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84766" y="11112500"/>
            <a:ext cx="6002734" cy="6002734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0078" y="19198828"/>
            <a:ext cx="6002734" cy="6002734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98828" y="19198828"/>
            <a:ext cx="6002734" cy="6002734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84766" y="19198828"/>
            <a:ext cx="6002734" cy="6002734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38281" y="12303125"/>
            <a:ext cx="3307292" cy="3968750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22266" y="12451953"/>
            <a:ext cx="3968750" cy="3665865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15234" y="20141406"/>
            <a:ext cx="2215682" cy="3968750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191016" y="20141406"/>
            <a:ext cx="3967560" cy="3968750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676953" y="20141406"/>
            <a:ext cx="3953785" cy="3968750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676953" y="11906250"/>
            <a:ext cx="3968750" cy="3962120"/>
          </a:xfrm>
          <a:prstGeom prst="rect">
            <a:avLst/>
          </a:prstGeom>
        </p:spPr>
      </p:pic>
      <p:sp>
        <p:nvSpPr>
          <p:cNvPr id="17" name="Object 16"/>
          <p:cNvSpPr txBox="1"/>
          <p:nvPr/>
        </p:nvSpPr>
        <p:spPr>
          <a:xfrm>
            <a:off x="6151563" y="3274219"/>
            <a:ext cx="39408447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3500"/>
              </a:lnSpc>
              <a:buNone/>
            </a:pPr>
            <a:r>
              <a:rPr lang="en-US" sz="230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Domains of Capacity</a:t>
            </a:r>
            <a:endParaRPr lang="en-US" sz="23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8" name="Object 17"/>
          <p:cNvSpPr txBox="1"/>
          <p:nvPr/>
        </p:nvSpPr>
        <p:spPr>
          <a:xfrm>
            <a:off x="9078516" y="12104688"/>
            <a:ext cx="7576592" cy="119062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r>
              <a:rPr lang="en-US" sz="72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Healthcare</a:t>
            </a:r>
            <a:endParaRPr lang="en-US" sz="72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9" name="Object 18"/>
          <p:cNvSpPr txBox="1"/>
          <p:nvPr/>
        </p:nvSpPr>
        <p:spPr>
          <a:xfrm>
            <a:off x="25846484" y="12104688"/>
            <a:ext cx="6457900" cy="119062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r>
              <a:rPr lang="en-US" sz="72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Social Activities</a:t>
            </a:r>
            <a:endParaRPr lang="en-US" sz="72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0" name="Object 19"/>
          <p:cNvSpPr txBox="1"/>
          <p:nvPr/>
        </p:nvSpPr>
        <p:spPr>
          <a:xfrm>
            <a:off x="25846484" y="20389453"/>
            <a:ext cx="8695283" cy="119062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r>
              <a:rPr lang="en-US" sz="72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Finance and Estate</a:t>
            </a:r>
            <a:endParaRPr lang="en-US" sz="72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1" name="Object 20"/>
          <p:cNvSpPr txBox="1"/>
          <p:nvPr/>
        </p:nvSpPr>
        <p:spPr>
          <a:xfrm>
            <a:off x="9078516" y="20339844"/>
            <a:ext cx="8593584" cy="119062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r>
              <a:rPr lang="en-US" sz="72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Accommodation</a:t>
            </a:r>
            <a:endParaRPr lang="en-US" sz="72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2" name="Object 21"/>
          <p:cNvSpPr txBox="1"/>
          <p:nvPr/>
        </p:nvSpPr>
        <p:spPr>
          <a:xfrm>
            <a:off x="40382031" y="12303125"/>
            <a:ext cx="6000254" cy="119062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r>
              <a:rPr lang="en-US" sz="72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Education</a:t>
            </a:r>
            <a:endParaRPr lang="en-US" sz="72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3" name="Object 22"/>
          <p:cNvSpPr txBox="1"/>
          <p:nvPr/>
        </p:nvSpPr>
        <p:spPr>
          <a:xfrm>
            <a:off x="40382031" y="20339844"/>
            <a:ext cx="8542734" cy="119062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r>
              <a:rPr lang="en-US" sz="72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Employment, </a:t>
            </a:r>
            <a:r>
              <a:rPr lang="en-US" sz="7200" b="1" i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etc. </a:t>
            </a:r>
            <a:endParaRPr lang="en-US" sz="7200" dirty="0">
              <a:latin typeface="Roboto" pitchFamily="2" charset="0"/>
              <a:ea typeface="Roboto" pitchFamily="2" charset="0"/>
            </a:endParaRP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59"/>
    </mc:Choice>
    <mc:Fallback xmlns="">
      <p:transition spd="slow" advTm="71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20000" y="1428750"/>
            <a:ext cx="30460156" cy="17164844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22835195" y="3493988"/>
            <a:ext cx="26085850" cy="218281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7300"/>
              </a:lnSpc>
              <a:buNone/>
            </a:pPr>
            <a:r>
              <a:rPr lang="en-US" sz="13300" b="1" dirty="0" smtClean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Legal Framework</a:t>
            </a:r>
            <a:endParaRPr lang="en-US" dirty="0"/>
          </a:p>
        </p:txBody>
      </p:sp>
      <p:sp>
        <p:nvSpPr>
          <p:cNvPr id="7" name="Object 6"/>
          <p:cNvSpPr txBox="1"/>
          <p:nvPr/>
        </p:nvSpPr>
        <p:spPr>
          <a:xfrm>
            <a:off x="22820313" y="6895703"/>
            <a:ext cx="26085850" cy="570507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028700" lvl="2" indent="-342900">
              <a:lnSpc>
                <a:spcPts val="13700"/>
              </a:lnSpc>
              <a:buSzPct val="100000"/>
              <a:buChar char="•"/>
            </a:pPr>
            <a:r>
              <a:rPr lang="en-US" sz="9800" dirty="0" smtClean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Health Care Consent Act (1996)</a:t>
            </a:r>
          </a:p>
          <a:p>
            <a:pPr marL="1028700" lvl="2" indent="-342900">
              <a:lnSpc>
                <a:spcPts val="13700"/>
              </a:lnSpc>
              <a:buSzPct val="100000"/>
              <a:buChar char="•"/>
            </a:pPr>
            <a:r>
              <a:rPr lang="en-US" sz="9800" dirty="0" smtClean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everyone presumed capable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341"/>
    </mc:Choice>
    <mc:Fallback xmlns="">
      <p:transition spd="slow" advTm="209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1736328"/>
            <a:ext cx="49014062" cy="25003125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51563" y="20935156"/>
            <a:ext cx="3968750" cy="396875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3075781" y="5060156"/>
            <a:ext cx="45256152" cy="198437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96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Here, pause the slides and go to this module's case study. 
Upon reading the case, reflect on the case. What is your initial reaction about the client's capacity? 
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9"/>
    </mc:Choice>
    <mc:Fallback xmlns="">
      <p:transition spd="slow" advTm="19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33046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250" y="4417219"/>
            <a:ext cx="31353125" cy="173632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250" y="9198074"/>
            <a:ext cx="31353125" cy="1736328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4241602" y="5930801"/>
            <a:ext cx="43374717" cy="31750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4900"/>
              </a:lnSpc>
              <a:buNone/>
            </a:pPr>
            <a:r>
              <a:rPr lang="en-US" sz="19100" b="1" dirty="0" smtClean="0">
                <a:solidFill>
                  <a:srgbClr val="10268E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Why is Capacity Important? </a:t>
            </a:r>
            <a:endParaRPr lang="en-US" dirty="0"/>
          </a:p>
        </p:txBody>
      </p:sp>
      <p:sp>
        <p:nvSpPr>
          <p:cNvPr id="7" name="Object 6"/>
          <p:cNvSpPr txBox="1"/>
          <p:nvPr/>
        </p:nvSpPr>
        <p:spPr>
          <a:xfrm>
            <a:off x="4216797" y="11509375"/>
            <a:ext cx="43374717" cy="83343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028700" lvl="2" indent="-342900">
              <a:lnSpc>
                <a:spcPts val="16500"/>
              </a:lnSpc>
              <a:buSzPct val="100000"/>
              <a:buChar char="•"/>
            </a:pPr>
            <a:r>
              <a:rPr lang="en-US" sz="137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Legally: </a:t>
            </a:r>
            <a:r>
              <a:rPr lang="en-US" sz="137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presumption of capacity and entitlement to make decisions for one </a:t>
            </a:r>
            <a:r>
              <a:rPr lang="en-US" sz="137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self</a:t>
            </a:r>
          </a:p>
          <a:p>
            <a:pPr marL="1028700" lvl="2" indent="-342900">
              <a:lnSpc>
                <a:spcPts val="16500"/>
              </a:lnSpc>
              <a:buSzPct val="100000"/>
              <a:buChar char="•"/>
            </a:pPr>
            <a:endParaRPr lang="en-US" sz="13700" dirty="0" smtClean="0">
              <a:solidFill>
                <a:srgbClr val="10268E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1028700" lvl="2" indent="-342900">
              <a:lnSpc>
                <a:spcPts val="16500"/>
              </a:lnSpc>
              <a:buSzPct val="100000"/>
              <a:buChar char="•"/>
            </a:pPr>
            <a:r>
              <a:rPr lang="en-US" sz="137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Ethically:</a:t>
            </a:r>
            <a:r>
              <a:rPr lang="en-US" sz="137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balance between one's autonomy and beneficence/non-maleficence 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210"/>
    </mc:Choice>
    <mc:Fallback xmlns="">
      <p:transition spd="slow" advTm="211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8582422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3527" y="12819063"/>
            <a:ext cx="5605859" cy="5605859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3211" y="13939242"/>
            <a:ext cx="3323828" cy="3323828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66539" y="12819063"/>
            <a:ext cx="5605859" cy="5605859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42578" y="21679297"/>
            <a:ext cx="3323828" cy="3323828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99551" y="12819063"/>
            <a:ext cx="5605859" cy="5605859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37109" y="14039453"/>
            <a:ext cx="3323828" cy="3026172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933059" y="12819063"/>
            <a:ext cx="5605859" cy="5605859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052742" y="13939242"/>
            <a:ext cx="3323828" cy="3323828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266070" y="12819063"/>
            <a:ext cx="5605859" cy="5605859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390715" y="13939242"/>
            <a:ext cx="3274219" cy="3274219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812500" y="13940234"/>
            <a:ext cx="3125391" cy="3125391"/>
          </a:xfrm>
          <a:prstGeom prst="rect">
            <a:avLst/>
          </a:prstGeom>
        </p:spPr>
      </p:pic>
      <p:sp>
        <p:nvSpPr>
          <p:cNvPr id="16" name="Object 15"/>
          <p:cNvSpPr txBox="1"/>
          <p:nvPr/>
        </p:nvSpPr>
        <p:spPr>
          <a:xfrm>
            <a:off x="1240234" y="1944688"/>
            <a:ext cx="49527520" cy="431601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34000"/>
              </a:lnSpc>
              <a:buNone/>
            </a:pPr>
            <a:r>
              <a:rPr lang="en-US" sz="24200" b="1" dirty="0" smtClean="0">
                <a:solidFill>
                  <a:srgbClr val="045EB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Capacity in Healthcare</a:t>
            </a:r>
            <a:endParaRPr lang="en-US" dirty="0"/>
          </a:p>
        </p:txBody>
      </p:sp>
      <p:sp>
        <p:nvSpPr>
          <p:cNvPr id="17" name="Object 16"/>
          <p:cNvSpPr txBox="1"/>
          <p:nvPr/>
        </p:nvSpPr>
        <p:spPr>
          <a:xfrm>
            <a:off x="2938611" y="19063395"/>
            <a:ext cx="7779990" cy="3919141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10400"/>
              </a:lnSpc>
              <a:buNone/>
            </a:pPr>
            <a:r>
              <a:rPr lang="en-US" sz="8600" dirty="0" smtClean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treatment decisions (including LTCH)</a:t>
            </a:r>
            <a:endParaRPr lang="en-US" dirty="0"/>
          </a:p>
        </p:txBody>
      </p:sp>
      <p:sp>
        <p:nvSpPr>
          <p:cNvPr id="18" name="Object 17"/>
          <p:cNvSpPr txBox="1"/>
          <p:nvPr/>
        </p:nvSpPr>
        <p:spPr>
          <a:xfrm>
            <a:off x="12271623" y="19063395"/>
            <a:ext cx="7779990" cy="262929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10400"/>
              </a:lnSpc>
              <a:buNone/>
            </a:pPr>
            <a:r>
              <a:rPr lang="en-US" sz="8600" dirty="0" smtClean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no age of consent </a:t>
            </a:r>
            <a:endParaRPr lang="en-US" dirty="0"/>
          </a:p>
        </p:txBody>
      </p:sp>
      <p:sp>
        <p:nvSpPr>
          <p:cNvPr id="19" name="Object 18"/>
          <p:cNvSpPr txBox="1"/>
          <p:nvPr/>
        </p:nvSpPr>
        <p:spPr>
          <a:xfrm>
            <a:off x="21605131" y="19063395"/>
            <a:ext cx="7779990" cy="128984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10400"/>
              </a:lnSpc>
              <a:buNone/>
            </a:pPr>
            <a:r>
              <a:rPr lang="en-US" sz="8600" dirty="0" smtClean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issue-specific</a:t>
            </a:r>
            <a:endParaRPr lang="en-US" dirty="0"/>
          </a:p>
        </p:txBody>
      </p:sp>
      <p:sp>
        <p:nvSpPr>
          <p:cNvPr id="20" name="Object 19"/>
          <p:cNvSpPr txBox="1"/>
          <p:nvPr/>
        </p:nvSpPr>
        <p:spPr>
          <a:xfrm>
            <a:off x="30938143" y="19063395"/>
            <a:ext cx="7779990" cy="128984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10400"/>
              </a:lnSpc>
              <a:buNone/>
            </a:pPr>
            <a:r>
              <a:rPr lang="en-US" sz="8600" dirty="0" smtClean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fluid</a:t>
            </a:r>
            <a:endParaRPr lang="en-US" dirty="0"/>
          </a:p>
        </p:txBody>
      </p:sp>
      <p:sp>
        <p:nvSpPr>
          <p:cNvPr id="21" name="Object 20"/>
          <p:cNvSpPr txBox="1"/>
          <p:nvPr/>
        </p:nvSpPr>
        <p:spPr>
          <a:xfrm>
            <a:off x="40271154" y="19053473"/>
            <a:ext cx="7779990" cy="262929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10400"/>
              </a:lnSpc>
              <a:buNone/>
            </a:pPr>
            <a:r>
              <a:rPr lang="en-US" sz="8600" dirty="0" smtClean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specialized assessors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263"/>
    </mc:Choice>
    <mc:Fallback xmlns="">
      <p:transition spd="slow" advTm="760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1736328"/>
            <a:ext cx="49014062" cy="25003125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70313" y="19942969"/>
            <a:ext cx="3671094" cy="4464844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3026172" y="6846093"/>
            <a:ext cx="45256152" cy="1488281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96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When do we questions someone's capacity</a:t>
            </a: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?</a:t>
            </a:r>
          </a:p>
          <a:p>
            <a:pPr>
              <a:lnSpc>
                <a:spcPts val="196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
Reflect how we don't always think if the patient is capable if they agree with what we propose. 
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37"/>
    </mc:Choice>
    <mc:Fallback xmlns="">
      <p:transition spd="slow" advTm="47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7C8DD48786E34F9A4AF8C1A9F80D0F" ma:contentTypeVersion="0" ma:contentTypeDescription="Create a new document." ma:contentTypeScope="" ma:versionID="f25399d702b78dcd26102f4af4fabad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527143-1B90-4935-96D3-064BFD9580A4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64B661F-848A-4B1C-BE8D-71CF2CA2B0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A99601D-3404-4D7C-AEEF-00CB98CC72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412</Words>
  <Application>Microsoft Office PowerPoint</Application>
  <PresentationFormat>Custom</PresentationFormat>
  <Paragraphs>53</Paragraphs>
  <Slides>11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Raleway</vt:lpstr>
      <vt:lpstr>Roboto</vt:lpstr>
      <vt:lpstr>Roboto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Badaiki Winifred</cp:lastModifiedBy>
  <cp:revision>7</cp:revision>
  <dcterms:created xsi:type="dcterms:W3CDTF">2023-07-15T14:59:19Z</dcterms:created>
  <dcterms:modified xsi:type="dcterms:W3CDTF">2023-09-08T17:31:56Z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0x010100747C8DD48786E34F9A4AF8C1A9F80D0F</vt:lpwstr>
  </property>
</Properties>
</file>