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72" r:id="rId8"/>
    <p:sldId id="273" r:id="rId9"/>
    <p:sldId id="274" r:id="rId10"/>
    <p:sldId id="260" r:id="rId11"/>
    <p:sldId id="261" r:id="rId12"/>
    <p:sldId id="263" r:id="rId13"/>
    <p:sldId id="275" r:id="rId14"/>
    <p:sldId id="262" r:id="rId15"/>
    <p:sldId id="270" r:id="rId16"/>
    <p:sldId id="269" r:id="rId17"/>
    <p:sldId id="271" r:id="rId18"/>
  </p:sldIdLst>
  <p:sldSz cx="50800000" cy="28575000"/>
  <p:notesSz cx="28575000" cy="50800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4" d="100"/>
          <a:sy n="14" d="100"/>
        </p:scale>
        <p:origin x="9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3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69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 capable person has a</a:t>
            </a:r>
          </a:p>
          <a:p>
            <a:r>
              <a:rPr lang="en-US" sz="1200" dirty="0" smtClean="0"/>
              <a:t>right to make a decision</a:t>
            </a:r>
          </a:p>
          <a:p>
            <a:r>
              <a:rPr lang="en-US" sz="1200" dirty="0" smtClean="0"/>
              <a:t>to permit or refuse a</a:t>
            </a:r>
          </a:p>
          <a:p>
            <a:r>
              <a:rPr lang="en-US" sz="1200" dirty="0" smtClean="0"/>
              <a:t>treatment, on the basis</a:t>
            </a:r>
          </a:p>
          <a:p>
            <a:r>
              <a:rPr lang="en-US" sz="1200" dirty="0" smtClean="0"/>
              <a:t>of relevant information,</a:t>
            </a:r>
          </a:p>
          <a:p>
            <a:r>
              <a:rPr lang="en-US" sz="1200" dirty="0" smtClean="0"/>
              <a:t>even if the refusal</a:t>
            </a:r>
          </a:p>
          <a:p>
            <a:r>
              <a:rPr lang="en-US" sz="1200" dirty="0" smtClean="0"/>
              <a:t>causes him/her harm.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4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1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5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11" Type="http://schemas.openxmlformats.org/officeDocument/2006/relationships/image" Target="../media/image7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359" y="2827734"/>
            <a:ext cx="3770313" cy="377031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420703" y="2827734"/>
            <a:ext cx="32442051" cy="17859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0500"/>
              </a:lnSpc>
              <a:buNone/>
            </a:pPr>
            <a:r>
              <a:rPr lang="en-US" sz="200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7:
INFORMED CONSENT </a:t>
            </a:r>
            <a:endParaRPr lang="en-US" sz="20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1"/>
    </mc:Choice>
    <mc:Fallback xmlns="">
      <p:transition spd="slow" advTm="3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1563" y="20935156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198437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Here, pause the slides and go to this module's case study. </a:t>
            </a:r>
            <a:endParaRPr lang="en-US" sz="19500" dirty="0" smtClean="0">
              <a:solidFill>
                <a:srgbClr val="10268E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
Upon reading the case, reflect on what information you should provide?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6"/>
    </mc:Choice>
    <mc:Fallback xmlns="">
      <p:transition spd="slow" advTm="4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969" y="11594325"/>
            <a:ext cx="5605859" cy="5605859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2651" y="11707812"/>
            <a:ext cx="5605859" cy="5605859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175" y="13269594"/>
            <a:ext cx="2935788" cy="267890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13281" y="13692188"/>
            <a:ext cx="3323828" cy="3075781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90878" y="12848826"/>
            <a:ext cx="2678906" cy="3274219"/>
          </a:xfrm>
          <a:prstGeom prst="rect">
            <a:avLst/>
          </a:prstGeom>
        </p:spPr>
      </p:pic>
      <p:sp>
        <p:nvSpPr>
          <p:cNvPr id="15" name="Object 14"/>
          <p:cNvSpPr txBox="1"/>
          <p:nvPr/>
        </p:nvSpPr>
        <p:spPr>
          <a:xfrm>
            <a:off x="611435" y="2313881"/>
            <a:ext cx="49527520" cy="34726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2200" b="1" dirty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Informed </a:t>
            </a:r>
            <a:r>
              <a:rPr lang="en-US" sz="222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Consent: Rights and Duties</a:t>
            </a:r>
            <a:endParaRPr lang="en-US" sz="22200" dirty="0"/>
          </a:p>
        </p:txBody>
      </p:sp>
      <p:sp>
        <p:nvSpPr>
          <p:cNvPr id="19" name="Object 18"/>
          <p:cNvSpPr txBox="1"/>
          <p:nvPr/>
        </p:nvSpPr>
        <p:spPr>
          <a:xfrm>
            <a:off x="24726900" y="13196094"/>
            <a:ext cx="11718426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8000" dirty="0" smtClean="0">
                <a:solidFill>
                  <a:srgbClr val="0070C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Health provider’s Duty</a:t>
            </a:r>
            <a:endParaRPr lang="en-US" sz="80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533034" y="14397255"/>
            <a:ext cx="8428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</a:rPr>
              <a:t>Patient’s right</a:t>
            </a:r>
            <a:endParaRPr lang="en-US" sz="8000" dirty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16"/>
    </mc:Choice>
    <mc:Fallback xmlns="">
      <p:transition spd="slow" advTm="27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547" y="10467578"/>
            <a:ext cx="5605859" cy="5605859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609" y="11558984"/>
            <a:ext cx="2935788" cy="2678906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1289844" y="1686719"/>
            <a:ext cx="49527520" cy="34726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50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Informed Consent: Process</a:t>
            </a:r>
            <a:endParaRPr lang="en-US" dirty="0"/>
          </a:p>
        </p:txBody>
      </p:sp>
      <p:sp>
        <p:nvSpPr>
          <p:cNvPr id="8" name="Object 7"/>
          <p:cNvSpPr txBox="1"/>
          <p:nvPr/>
        </p:nvSpPr>
        <p:spPr>
          <a:xfrm>
            <a:off x="10517188" y="13394530"/>
            <a:ext cx="36154072" cy="5357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14100"/>
              </a:lnSpc>
              <a:buSzPct val="10000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117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</a:t>
            </a: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onsent form confirms the communication</a:t>
            </a:r>
          </a:p>
          <a:p>
            <a:pPr marL="1028700" lvl="2" indent="-342900">
              <a:lnSpc>
                <a:spcPts val="14100"/>
              </a:lnSpc>
              <a:buSzPct val="10000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11700" dirty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</a:t>
            </a: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roper and relevant supports</a:t>
            </a:r>
          </a:p>
          <a:p>
            <a:pPr marL="1028700" lvl="2" indent="-342900">
              <a:lnSpc>
                <a:spcPts val="14100"/>
              </a:lnSpc>
              <a:buSzPct val="10000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Informed refusal</a:t>
            </a:r>
          </a:p>
          <a:p>
            <a:pPr marL="1028700" lvl="2" indent="-342900">
              <a:lnSpc>
                <a:spcPts val="14100"/>
              </a:lnSpc>
              <a:buSzPct val="10000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Emergency treatments</a:t>
            </a:r>
          </a:p>
          <a:p>
            <a:pPr marL="1028700" lvl="2" indent="-342900">
              <a:lnSpc>
                <a:spcPts val="14100"/>
              </a:lnSpc>
              <a:buSzPct val="10000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41"/>
    </mc:Choice>
    <mc:Fallback xmlns="">
      <p:transition spd="slow" advTm="23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8593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688" y="21183203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992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finish the module, think how you will change your practice around informed consent process.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32"/>
    </mc:Choice>
    <mc:Fallback xmlns="">
      <p:transition spd="slow" advTm="11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1205211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69" y="3968750"/>
            <a:ext cx="3673991" cy="3968750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867188" y="3472656"/>
            <a:ext cx="23746768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dirty="0"/>
          </a:p>
        </p:txBody>
      </p:sp>
      <p:sp>
        <p:nvSpPr>
          <p:cNvPr id="10" name="Object 9"/>
          <p:cNvSpPr txBox="1"/>
          <p:nvPr/>
        </p:nvSpPr>
        <p:spPr>
          <a:xfrm>
            <a:off x="16867188" y="7491016"/>
            <a:ext cx="30255518" cy="17859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lvl="0"/>
            <a:r>
              <a:rPr lang="en-US" sz="72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If you want to learn more about the topics presented in this module, here are some suggestions :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72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
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Hall, D. E.,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Prochazka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A. V., &amp; Fink, A. S. (2012). Informed consent for clinical treatment. </a:t>
            </a:r>
            <a:r>
              <a:rPr lang="en-US" sz="7200" i="1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Cmaj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 </a:t>
            </a:r>
            <a:r>
              <a:rPr lang="en-US" sz="72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184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(5), 533-540. (Open access)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Sullivan, L. S., Adler, M.,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Arenth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J., Ozark, S., &amp; Vaughan, L. (2021). Shared Decision-Making in Palliative Care: A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Maternalistic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Approach. </a:t>
            </a:r>
            <a:r>
              <a:rPr lang="en-US" sz="72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Narrative Inquiry in Bioethics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 </a:t>
            </a:r>
            <a:r>
              <a:rPr lang="en-US" sz="72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11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(2), 211-220.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2"/>
    </mc:Choice>
    <mc:Fallback xmlns="">
      <p:transition spd="slow" advTm="2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59" y="1023937"/>
            <a:ext cx="49063672" cy="26789063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750" y="0"/>
            <a:ext cx="6746875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509375" y="2567384"/>
            <a:ext cx="27814736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0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Objectives</a:t>
            </a:r>
            <a:endParaRPr lang="en-US" sz="20000" dirty="0"/>
          </a:p>
        </p:txBody>
      </p:sp>
      <p:sp>
        <p:nvSpPr>
          <p:cNvPr id="7" name="Object 6"/>
          <p:cNvSpPr txBox="1"/>
          <p:nvPr/>
        </p:nvSpPr>
        <p:spPr>
          <a:xfrm>
            <a:off x="11509375" y="9469193"/>
            <a:ext cx="36904216" cy="109140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200"/>
              </a:lnSpc>
              <a:buNone/>
            </a:pPr>
            <a:r>
              <a:rPr lang="en-US" sz="8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After completing the module, you will be able to:</a:t>
            </a:r>
          </a:p>
          <a:p>
            <a:pPr marL="1543050" lvl="2" indent="-857250">
              <a:lnSpc>
                <a:spcPts val="172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Identify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the elements of informed consent outlined in the Ontario Health Care Consent Act,</a:t>
            </a:r>
          </a:p>
          <a:p>
            <a:pPr marL="1543050" lvl="2" indent="-857250">
              <a:lnSpc>
                <a:spcPts val="172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Define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the principle of respect for </a:t>
            </a: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autonomy as it relates to informed consent,</a:t>
            </a:r>
            <a:endParaRPr lang="en-US" sz="8000" b="1" dirty="0">
              <a:solidFill>
                <a:srgbClr val="10268E"/>
              </a:solidFill>
              <a:latin typeface="Roboto" pitchFamily="2" charset="0"/>
              <a:ea typeface="Roboto" pitchFamily="2" charset="0"/>
              <a:cs typeface="Raleway" pitchFamily="34" charset="-120"/>
            </a:endParaRPr>
          </a:p>
          <a:p>
            <a:pPr marL="1543050" lvl="2" indent="-857250">
              <a:lnSpc>
                <a:spcPts val="172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Discuss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the practical and </a:t>
            </a: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ethical challenges of informed consent process, </a:t>
            </a:r>
          </a:p>
          <a:p>
            <a:pPr marL="1543050" lvl="2" indent="-857250">
              <a:lnSpc>
                <a:spcPts val="172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Discuss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the learned </a:t>
            </a: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concepts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using the case study.</a:t>
            </a:r>
            <a:endParaRPr lang="en-US" sz="8000" b="1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40"/>
    </mc:Choice>
    <mc:Fallback xmlns="">
      <p:transition spd="slow" advTm="7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26172" y="5060156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start with the module, how comfortable are you with the informed consent process?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99"/>
    </mc:Choice>
    <mc:Fallback xmlns="">
      <p:transition spd="slow" advTm="6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0" y="1428750"/>
            <a:ext cx="30460156" cy="171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22835195" y="3493988"/>
            <a:ext cx="26085850" cy="21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300"/>
              </a:lnSpc>
              <a:buNone/>
            </a:pPr>
            <a:r>
              <a:rPr lang="en-US" sz="133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Legal Framework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22820313" y="6895703"/>
            <a:ext cx="26085850" cy="570507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13700"/>
              </a:lnSpc>
              <a:buSzPct val="100000"/>
              <a:buChar char="•"/>
            </a:pPr>
            <a:r>
              <a:rPr lang="en-US" sz="98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Health Care Consent Act (1996) </a:t>
            </a:r>
            <a:endParaRPr lang="en-US" sz="9800" dirty="0">
              <a:solidFill>
                <a:srgbClr val="F0F1F6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 marL="1028700" lvl="2" indent="-342900">
              <a:lnSpc>
                <a:spcPts val="13700"/>
              </a:lnSpc>
              <a:buSzPct val="100000"/>
              <a:buChar char="•"/>
            </a:pPr>
            <a:r>
              <a:rPr lang="en-US" sz="98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Substitute Decisions Act (1992)</a:t>
            </a:r>
          </a:p>
          <a:p>
            <a:pPr marL="685800" lvl="2">
              <a:lnSpc>
                <a:spcPts val="13700"/>
              </a:lnSpc>
              <a:buSzPct val="100000"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9"/>
    </mc:Choice>
    <mc:Fallback xmlns="">
      <p:transition spd="slow" advTm="3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88123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106" y="11656616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7276" y="11656616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5969" y="12488267"/>
            <a:ext cx="3732245" cy="396875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74268" y="12831116"/>
            <a:ext cx="3968750" cy="3653734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Informed Consent</a:t>
            </a:r>
            <a:endParaRPr lang="en-US" dirty="0"/>
          </a:p>
        </p:txBody>
      </p:sp>
      <p:sp>
        <p:nvSpPr>
          <p:cNvPr id="12" name="Object 11"/>
          <p:cNvSpPr txBox="1"/>
          <p:nvPr/>
        </p:nvSpPr>
        <p:spPr>
          <a:xfrm>
            <a:off x="12446182" y="12973248"/>
            <a:ext cx="12699818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Treatment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b="1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Care </a:t>
            </a:r>
            <a:r>
              <a:rPr lang="en-US" sz="80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facility</a:t>
            </a: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endParaRPr lang="en-US" sz="8000" b="1" dirty="0" smtClean="0">
              <a:solidFill>
                <a:srgbClr val="000000"/>
              </a:solidFill>
              <a:latin typeface="Roboto" pitchFamily="2" charset="0"/>
              <a:ea typeface="Roboto" pitchFamily="2" charset="0"/>
            </a:endParaRPr>
          </a:p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Personal service assistance</a:t>
            </a:r>
            <a:endParaRPr lang="en-US" sz="8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28738563" y="15354497"/>
            <a:ext cx="10310217" cy="172566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Capable </a:t>
            </a: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person/SDM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7200" b="1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Specific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7200" b="1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Informed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7200" b="1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Voluntary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7200" b="1" dirty="0" smtClean="0">
              <a:solidFill>
                <a:srgbClr val="000000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b="1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N</a:t>
            </a: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ot through misrepresentation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300" b="1" dirty="0" smtClean="0">
              <a:solidFill>
                <a:srgbClr val="00000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>
              <a:buNone/>
            </a:pPr>
            <a:endParaRPr lang="en-US" sz="6300" b="1" dirty="0" smtClean="0">
              <a:solidFill>
                <a:srgbClr val="00000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>
              <a:buNone/>
            </a:pPr>
            <a:r>
              <a:rPr lang="en-US" sz="6300" b="1" dirty="0" smtClean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9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16"/>
    </mc:Choice>
    <mc:Fallback xmlns="">
      <p:transition spd="slow" advTm="207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86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106" y="11656616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7276" y="11656616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5969" y="12488267"/>
            <a:ext cx="3732245" cy="396875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74268" y="12831116"/>
            <a:ext cx="3968750" cy="3653734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Informed Part</a:t>
            </a:r>
            <a:endParaRPr lang="en-US" dirty="0"/>
          </a:p>
        </p:txBody>
      </p:sp>
      <p:sp>
        <p:nvSpPr>
          <p:cNvPr id="12" name="Object 11"/>
          <p:cNvSpPr txBox="1"/>
          <p:nvPr/>
        </p:nvSpPr>
        <p:spPr>
          <a:xfrm>
            <a:off x="10752832" y="13096875"/>
            <a:ext cx="12699818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857250" indent="-857250">
              <a:lnSpc>
                <a:spcPts val="9400"/>
              </a:lnSpc>
              <a:buFont typeface="Arial" panose="020B0604020202020204" pitchFamily="34" charset="0"/>
              <a:buChar char="•"/>
            </a:pPr>
            <a:r>
              <a:rPr lang="en-US" sz="6300" b="1" dirty="0" smtClean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</a:rPr>
              <a:t>Understand information </a:t>
            </a:r>
            <a:endParaRPr lang="en-US" dirty="0"/>
          </a:p>
        </p:txBody>
      </p:sp>
      <p:sp>
        <p:nvSpPr>
          <p:cNvPr id="13" name="Object 12"/>
          <p:cNvSpPr txBox="1"/>
          <p:nvPr/>
        </p:nvSpPr>
        <p:spPr>
          <a:xfrm>
            <a:off x="27889433" y="15223529"/>
            <a:ext cx="11667843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300" b="1" dirty="0" smtClean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Appreciate Consequences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300" b="1" dirty="0" smtClean="0">
              <a:solidFill>
                <a:srgbClr val="00000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>
              <a:buNone/>
            </a:pPr>
            <a:endParaRPr lang="en-US" sz="6300" b="1" dirty="0" smtClean="0">
              <a:solidFill>
                <a:srgbClr val="00000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>
              <a:buNone/>
            </a:pPr>
            <a:r>
              <a:rPr lang="en-US" sz="6300" b="1" dirty="0" smtClean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52"/>
    </mc:Choice>
    <mc:Fallback xmlns="">
      <p:transition spd="slow" advTm="12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3047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0" y="3323828"/>
            <a:ext cx="5853906" cy="585390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797" y="4266406"/>
            <a:ext cx="3732245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459766" y="13618369"/>
            <a:ext cx="37117734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143000" indent="-1143000">
              <a:lnSpc>
                <a:spcPts val="14100"/>
              </a:lnSpc>
              <a:buFont typeface="Arial" panose="020B0604020202020204" pitchFamily="34" charset="0"/>
              <a:buChar char="•"/>
            </a:pPr>
            <a:r>
              <a:rPr lang="en-US" sz="11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Self-governing and self-determining</a:t>
            </a:r>
          </a:p>
          <a:p>
            <a:pPr marL="1143000" indent="-1143000">
              <a:lnSpc>
                <a:spcPts val="14100"/>
              </a:lnSpc>
              <a:buFont typeface="Arial" panose="020B0604020202020204" pitchFamily="34" charset="0"/>
              <a:buChar char="•"/>
            </a:pPr>
            <a:r>
              <a:rPr lang="en-US" sz="1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Self-controlled </a:t>
            </a:r>
            <a:r>
              <a:rPr lang="en-US" sz="11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by own intentions</a:t>
            </a:r>
          </a:p>
          <a:p>
            <a:pPr marL="1143000" indent="-1143000">
              <a:lnSpc>
                <a:spcPts val="14100"/>
              </a:lnSpc>
              <a:buFont typeface="Arial" panose="020B0604020202020204" pitchFamily="34" charset="0"/>
              <a:buChar char="•"/>
            </a:pPr>
            <a:r>
              <a:rPr lang="en-US" sz="11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Permits accountability</a:t>
            </a:r>
          </a:p>
          <a:p>
            <a:pPr marL="1143000" indent="-1143000">
              <a:lnSpc>
                <a:spcPts val="14100"/>
              </a:lnSpc>
              <a:buFont typeface="Arial" panose="020B0604020202020204" pitchFamily="34" charset="0"/>
              <a:buChar char="•"/>
            </a:pPr>
            <a:r>
              <a:rPr lang="en-US" sz="11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Free from outside pressure</a:t>
            </a:r>
          </a:p>
        </p:txBody>
      </p:sp>
      <p:sp>
        <p:nvSpPr>
          <p:cNvPr id="7" name="Object 6"/>
          <p:cNvSpPr txBox="1"/>
          <p:nvPr/>
        </p:nvSpPr>
        <p:spPr>
          <a:xfrm>
            <a:off x="11459766" y="4762499"/>
            <a:ext cx="3422178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19500" b="1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Autonomy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06"/>
    </mc:Choice>
    <mc:Fallback xmlns="">
      <p:transition spd="slow" advTm="19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62708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0365" y="11558985"/>
            <a:ext cx="5605859" cy="5605859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381" y="12549584"/>
            <a:ext cx="3323828" cy="3075781"/>
          </a:xfrm>
          <a:prstGeom prst="rect">
            <a:avLst/>
          </a:prstGeom>
        </p:spPr>
      </p:pic>
      <p:sp>
        <p:nvSpPr>
          <p:cNvPr id="15" name="Object 14"/>
          <p:cNvSpPr txBox="1"/>
          <p:nvPr/>
        </p:nvSpPr>
        <p:spPr>
          <a:xfrm>
            <a:off x="1240234" y="1041797"/>
            <a:ext cx="49527520" cy="808632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50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Informed Consent and Autonomy </a:t>
            </a:r>
            <a:endParaRPr lang="en-US" dirty="0"/>
          </a:p>
        </p:txBody>
      </p:sp>
      <p:sp>
        <p:nvSpPr>
          <p:cNvPr id="17" name="Object 16"/>
          <p:cNvSpPr txBox="1"/>
          <p:nvPr/>
        </p:nvSpPr>
        <p:spPr>
          <a:xfrm>
            <a:off x="12271623" y="18696285"/>
            <a:ext cx="7779990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5732616" y="9472605"/>
            <a:ext cx="25400000" cy="185589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0" dirty="0"/>
              <a:t>“…our basic understanding of human autonomy is built on a model of articulate, intelligent patients who are accustomed to making decisions about the course of their lives and who possess the resources necessary to allow them a range of options to choose </a:t>
            </a:r>
            <a:r>
              <a:rPr lang="en-US" sz="8000" dirty="0" smtClean="0"/>
              <a:t>among” (Sherwin, 1998)</a:t>
            </a:r>
          </a:p>
          <a:p>
            <a:endParaRPr lang="en-US" sz="8000" dirty="0"/>
          </a:p>
          <a:p>
            <a:endParaRPr lang="en-US" sz="8000" dirty="0" smtClean="0"/>
          </a:p>
          <a:p>
            <a:endParaRPr lang="en-US" sz="8000" dirty="0"/>
          </a:p>
          <a:p>
            <a:endParaRPr lang="en-US" sz="8000" dirty="0" smtClean="0"/>
          </a:p>
          <a:p>
            <a:r>
              <a:rPr lang="en-US" sz="8000" dirty="0"/>
              <a:t>"What passes for patient autonomy in medical practice is </a:t>
            </a:r>
            <a:r>
              <a:rPr lang="en-US" sz="8000" dirty="0" err="1"/>
              <a:t>operationalised</a:t>
            </a:r>
            <a:r>
              <a:rPr lang="en-US" sz="8000" dirty="0"/>
              <a:t> by practices of informed consent: the much discussed triumph of autonomy is mostly a triumph of informed consent requirements." </a:t>
            </a:r>
            <a:r>
              <a:rPr lang="en-US" sz="8000" dirty="0" smtClean="0"/>
              <a:t>(O’Neill, 2002)</a:t>
            </a:r>
            <a:endParaRPr lang="en-US" sz="8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52"/>
    </mc:Choice>
    <mc:Fallback xmlns="">
      <p:transition spd="slow" advTm="13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520898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078" y="11261328"/>
            <a:ext cx="6002734" cy="6002734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1447800" y="2058374"/>
            <a:ext cx="47815499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3400" b="1" dirty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Informed Consent and Autonomy </a:t>
            </a:r>
            <a:endParaRPr lang="en-US" sz="9600" dirty="0"/>
          </a:p>
        </p:txBody>
      </p:sp>
      <p:sp>
        <p:nvSpPr>
          <p:cNvPr id="8" name="Object 7"/>
          <p:cNvSpPr txBox="1"/>
          <p:nvPr/>
        </p:nvSpPr>
        <p:spPr>
          <a:xfrm>
            <a:off x="16395700" y="10368359"/>
            <a:ext cx="31724600" cy="71437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8800"/>
              </a:lnSpc>
              <a:buNone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Patient/Client/Resident Characteristics
Power Dynamics
Patient-Family Centered Care</a:t>
            </a:r>
            <a:endParaRPr lang="en-US" dirty="0"/>
          </a:p>
        </p:txBody>
      </p:sp>
      <p:pic>
        <p:nvPicPr>
          <p:cNvPr id="9" name="Object 1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551" y="12600781"/>
            <a:ext cx="2935788" cy="26789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82"/>
    </mc:Choice>
    <mc:Fallback xmlns="">
      <p:transition spd="slow" advTm="25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C8DD48786E34F9A4AF8C1A9F80D0F" ma:contentTypeVersion="0" ma:contentTypeDescription="Create a new document." ma:contentTypeScope="" ma:versionID="f25399d702b78dcd26102f4af4faba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68757-7C58-4BB3-834A-692721C0BC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FF58CE-E675-4B13-AEE7-028D4DF1C38B}">
  <ds:schemaRefs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3FD30D6-FE5C-49FD-BD13-8E9A06F3F2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477</Words>
  <Application>Microsoft Office PowerPoint</Application>
  <PresentationFormat>Custom</PresentationFormat>
  <Paragraphs>85</Paragraphs>
  <Slides>14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Raleway</vt:lpstr>
      <vt:lpstr>Roboto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Badaiki Winifred</cp:lastModifiedBy>
  <cp:revision>21</cp:revision>
  <dcterms:created xsi:type="dcterms:W3CDTF">2023-07-15T13:27:24Z</dcterms:created>
  <dcterms:modified xsi:type="dcterms:W3CDTF">2023-09-08T18:04:17Z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0x010100747C8DD48786E34F9A4AF8C1A9F80D0F</vt:lpwstr>
  </property>
</Properties>
</file>