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58" r:id="rId7"/>
    <p:sldId id="272" r:id="rId8"/>
    <p:sldId id="259" r:id="rId9"/>
    <p:sldId id="273" r:id="rId10"/>
    <p:sldId id="275" r:id="rId11"/>
    <p:sldId id="268" r:id="rId12"/>
    <p:sldId id="260" r:id="rId13"/>
    <p:sldId id="261" r:id="rId14"/>
    <p:sldId id="263" r:id="rId15"/>
    <p:sldId id="269" r:id="rId16"/>
    <p:sldId id="271" r:id="rId17"/>
  </p:sldIdLst>
  <p:sldSz cx="50800000" cy="28575000"/>
  <p:notesSz cx="28575000" cy="50800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3"/>
  </p:normalViewPr>
  <p:slideViewPr>
    <p:cSldViewPr snapToGrid="0" snapToObjects="1">
      <p:cViewPr varScale="1">
        <p:scale>
          <a:sx n="14" d="100"/>
          <a:sy n="14" d="100"/>
        </p:scale>
        <p:origin x="9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132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86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87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9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14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969" y="892969"/>
            <a:ext cx="49063672" cy="26789063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750" y="0"/>
            <a:ext cx="10256738" cy="12972852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9531" y="10070703"/>
            <a:ext cx="10430371" cy="5804297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3359" y="2827734"/>
            <a:ext cx="3770313" cy="3770313"/>
          </a:xfrm>
          <a:prstGeom prst="rect">
            <a:avLst/>
          </a:prstGeom>
        </p:spPr>
      </p:pic>
      <p:sp>
        <p:nvSpPr>
          <p:cNvPr id="9" name="Object 8"/>
          <p:cNvSpPr txBox="1"/>
          <p:nvPr/>
        </p:nvSpPr>
        <p:spPr>
          <a:xfrm>
            <a:off x="16420703" y="2827734"/>
            <a:ext cx="32442051" cy="178593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30500"/>
              </a:lnSpc>
              <a:buNone/>
            </a:pPr>
            <a:r>
              <a:rPr lang="en-US" sz="20000" b="1" dirty="0" smtClean="0">
                <a:solidFill>
                  <a:srgbClr val="F0F1F6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MODULE 8:
PRIVACY AND CONFIDENTIALITY </a:t>
            </a:r>
            <a:endParaRPr lang="en-US" sz="200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9"/>
    </mc:Choice>
    <mc:Fallback xmlns="">
      <p:transition spd="slow" advTm="7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0" cy="8582422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66539" y="12458402"/>
            <a:ext cx="5605859" cy="5605859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99551" y="12458402"/>
            <a:ext cx="5605859" cy="5605859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33059" y="12458402"/>
            <a:ext cx="5605859" cy="5605859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25909" y="14039453"/>
            <a:ext cx="2935788" cy="2678906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713281" y="13692188"/>
            <a:ext cx="3323828" cy="3075781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99778" y="13698635"/>
            <a:ext cx="2539380" cy="3125391"/>
          </a:xfrm>
          <a:prstGeom prst="rect">
            <a:avLst/>
          </a:prstGeom>
        </p:spPr>
      </p:pic>
      <p:sp>
        <p:nvSpPr>
          <p:cNvPr id="15" name="Object 14"/>
          <p:cNvSpPr txBox="1"/>
          <p:nvPr/>
        </p:nvSpPr>
        <p:spPr>
          <a:xfrm>
            <a:off x="1240234" y="1041797"/>
            <a:ext cx="49527520" cy="808632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buNone/>
            </a:pPr>
            <a:r>
              <a:rPr lang="en-US" sz="25000" b="1" dirty="0" smtClean="0">
                <a:solidFill>
                  <a:srgbClr val="10268E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If Others Are At Risk </a:t>
            </a:r>
            <a:endParaRPr lang="en-US" dirty="0"/>
          </a:p>
        </p:txBody>
      </p:sp>
      <p:sp>
        <p:nvSpPr>
          <p:cNvPr id="17" name="Object 16"/>
          <p:cNvSpPr txBox="1"/>
          <p:nvPr/>
        </p:nvSpPr>
        <p:spPr>
          <a:xfrm>
            <a:off x="12271623" y="18696285"/>
            <a:ext cx="7779990" cy="35718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9400"/>
              </a:lnSpc>
              <a:buNone/>
            </a:pPr>
            <a:r>
              <a:rPr lang="en-US" sz="78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Autonomy is not absolute</a:t>
            </a:r>
            <a:endParaRPr lang="en-US" dirty="0"/>
          </a:p>
        </p:txBody>
      </p:sp>
      <p:sp>
        <p:nvSpPr>
          <p:cNvPr id="18" name="Object 17"/>
          <p:cNvSpPr txBox="1"/>
          <p:nvPr/>
        </p:nvSpPr>
        <p:spPr>
          <a:xfrm>
            <a:off x="21679297" y="18702734"/>
            <a:ext cx="7779990" cy="426640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7900"/>
              </a:lnSpc>
              <a:buNone/>
            </a:pPr>
            <a:r>
              <a:rPr lang="en-US" sz="78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Obligation to prevent harm and balance everyone’s rights</a:t>
            </a:r>
            <a:endParaRPr lang="en-US" dirty="0"/>
          </a:p>
        </p:txBody>
      </p:sp>
      <p:sp>
        <p:nvSpPr>
          <p:cNvPr id="19" name="Object 18"/>
          <p:cNvSpPr txBox="1"/>
          <p:nvPr/>
        </p:nvSpPr>
        <p:spPr>
          <a:xfrm>
            <a:off x="30734495" y="19249131"/>
            <a:ext cx="7779990" cy="238125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9400"/>
              </a:lnSpc>
              <a:buNone/>
            </a:pPr>
            <a:r>
              <a:rPr lang="en-US" sz="78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Disclosure may be required by law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235"/>
    </mc:Choice>
    <mc:Fallback xmlns="">
      <p:transition spd="slow" advTm="461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892969"/>
            <a:ext cx="49014063" cy="5208984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0078" y="11261328"/>
            <a:ext cx="6002734" cy="6002734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2266" y="12303125"/>
            <a:ext cx="3968750" cy="3966981"/>
          </a:xfrm>
          <a:prstGeom prst="rect">
            <a:avLst/>
          </a:prstGeom>
        </p:spPr>
      </p:pic>
      <p:sp>
        <p:nvSpPr>
          <p:cNvPr id="7" name="Object 6"/>
          <p:cNvSpPr txBox="1"/>
          <p:nvPr/>
        </p:nvSpPr>
        <p:spPr>
          <a:xfrm>
            <a:off x="3048001" y="2133203"/>
            <a:ext cx="42313572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3500"/>
              </a:lnSpc>
              <a:buNone/>
            </a:pPr>
            <a:r>
              <a:rPr lang="en-US" sz="180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Examples of Unsanctioned Breaches</a:t>
            </a:r>
            <a:endParaRPr lang="en-US" sz="18000" dirty="0"/>
          </a:p>
        </p:txBody>
      </p:sp>
      <p:sp>
        <p:nvSpPr>
          <p:cNvPr id="8" name="Object 7"/>
          <p:cNvSpPr txBox="1"/>
          <p:nvPr/>
        </p:nvSpPr>
        <p:spPr>
          <a:xfrm>
            <a:off x="10020300" y="11261328"/>
            <a:ext cx="37947600" cy="714375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1143000" indent="-1143000">
              <a:lnSpc>
                <a:spcPts val="18800"/>
              </a:lnSpc>
              <a:buFont typeface="Arial" panose="020B0604020202020204" pitchFamily="34" charset="0"/>
              <a:buChar char="•"/>
            </a:pPr>
            <a:r>
              <a:rPr lang="en-US" sz="117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</a:rPr>
              <a:t>Accessing your record to check healthcare number</a:t>
            </a:r>
          </a:p>
          <a:p>
            <a:pPr marL="1143000" indent="-1143000">
              <a:lnSpc>
                <a:spcPts val="18800"/>
              </a:lnSpc>
              <a:buFont typeface="Arial" panose="020B0604020202020204" pitchFamily="34" charset="0"/>
              <a:buChar char="•"/>
            </a:pPr>
            <a:r>
              <a:rPr lang="en-US" sz="117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</a:rPr>
              <a:t>Sharing PHI over non-secure email</a:t>
            </a:r>
          </a:p>
          <a:p>
            <a:pPr marL="1143000" indent="-1143000">
              <a:lnSpc>
                <a:spcPts val="18800"/>
              </a:lnSpc>
              <a:buFont typeface="Arial" panose="020B0604020202020204" pitchFamily="34" charset="0"/>
              <a:buChar char="•"/>
            </a:pPr>
            <a:r>
              <a:rPr lang="en-US" sz="117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</a:rPr>
              <a:t>Discussing patient condition with their family without patient’s consent</a:t>
            </a:r>
          </a:p>
          <a:p>
            <a:pPr marL="1143000" indent="-1143000">
              <a:lnSpc>
                <a:spcPts val="18800"/>
              </a:lnSpc>
              <a:buFont typeface="Arial" panose="020B0604020202020204" pitchFamily="34" charset="0"/>
              <a:buChar char="•"/>
            </a:pPr>
            <a:r>
              <a:rPr lang="en-US" sz="117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</a:rPr>
              <a:t>Posting client’s photos on social media</a:t>
            </a:r>
          </a:p>
          <a:p>
            <a:pPr marL="1143000" indent="-1143000">
              <a:lnSpc>
                <a:spcPts val="18800"/>
              </a:lnSpc>
              <a:buFont typeface="Arial" panose="020B0604020202020204" pitchFamily="34" charset="0"/>
              <a:buChar char="•"/>
            </a:pPr>
            <a:r>
              <a:rPr lang="en-US" sz="117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</a:rPr>
              <a:t>Discussing the resident’s health on a break in line at a coffee shop… 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194"/>
    </mc:Choice>
    <mc:Fallback xmlns="">
      <p:transition spd="slow" advTm="282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1785938"/>
            <a:ext cx="49014062" cy="25003125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54688" y="21183203"/>
            <a:ext cx="3968750" cy="396875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3075781" y="8506741"/>
            <a:ext cx="45256152" cy="99218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96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Before you finish the module, be sure know how to find your organizational policy on </a:t>
            </a:r>
            <a:r>
              <a:rPr lang="en-US" sz="1950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privacy</a:t>
            </a:r>
            <a:r>
              <a:rPr lang="en-US" sz="1950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</a:t>
            </a:r>
          </a:p>
          <a:p>
            <a:pPr>
              <a:lnSpc>
                <a:spcPts val="19600"/>
              </a:lnSpc>
              <a:buNone/>
            </a:pPr>
            <a:endParaRPr lang="en-US" sz="19500" dirty="0" smtClean="0">
              <a:solidFill>
                <a:srgbClr val="10268E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>
              <a:lnSpc>
                <a:spcPts val="196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</a:rPr>
              <a:t>Reflect what can you do more to protect privacy of your patients/clients/resident/ 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03"/>
    </mc:Choice>
    <mc:Fallback xmlns="">
      <p:transition spd="slow" advTm="31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9669" y="892969"/>
            <a:ext cx="49063672" cy="26789063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750" y="0"/>
            <a:ext cx="10256738" cy="12972852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9531" y="10070703"/>
            <a:ext cx="10430371" cy="5804297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2969" y="3968750"/>
            <a:ext cx="3673991" cy="3968750"/>
          </a:xfrm>
          <a:prstGeom prst="rect">
            <a:avLst/>
          </a:prstGeom>
        </p:spPr>
      </p:pic>
      <p:sp>
        <p:nvSpPr>
          <p:cNvPr id="9" name="Object 8"/>
          <p:cNvSpPr txBox="1"/>
          <p:nvPr/>
        </p:nvSpPr>
        <p:spPr>
          <a:xfrm>
            <a:off x="16867188" y="3472656"/>
            <a:ext cx="23746768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3500"/>
              </a:lnSpc>
              <a:buNone/>
            </a:pPr>
            <a:r>
              <a:rPr lang="en-US" sz="23400" b="1" dirty="0" smtClean="0">
                <a:solidFill>
                  <a:srgbClr val="F0F1F6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NEXT STEPS</a:t>
            </a:r>
            <a:endParaRPr lang="en-US" dirty="0"/>
          </a:p>
        </p:txBody>
      </p:sp>
      <p:sp>
        <p:nvSpPr>
          <p:cNvPr id="10" name="Object 9"/>
          <p:cNvSpPr txBox="1"/>
          <p:nvPr/>
        </p:nvSpPr>
        <p:spPr>
          <a:xfrm>
            <a:off x="16867188" y="7491016"/>
            <a:ext cx="30255518" cy="178593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8800"/>
              </a:lnSpc>
              <a:buNone/>
            </a:pPr>
            <a:r>
              <a:rPr lang="en-US" sz="72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If you want to learn more about the topics presented in this module, here are some suggestions :</a:t>
            </a:r>
          </a:p>
          <a:p>
            <a:pPr marL="857250" lvl="0" indent="-857250">
              <a:buFont typeface="Arial" panose="020B0604020202020204" pitchFamily="34" charset="0"/>
              <a:buChar char="•"/>
            </a:pPr>
            <a:r>
              <a:rPr lang="en-US" sz="72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
</a:t>
            </a:r>
            <a:r>
              <a:rPr lang="en-US" sz="7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Lacroix</a:t>
            </a:r>
            <a:r>
              <a:rPr lang="en-US" sz="7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, M., </a:t>
            </a:r>
            <a:r>
              <a:rPr lang="en-US" sz="7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Nycum</a:t>
            </a:r>
            <a:r>
              <a:rPr lang="en-US" sz="7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, G., Godard, B., &amp; </a:t>
            </a:r>
            <a:r>
              <a:rPr lang="en-US" sz="7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Knoppers</a:t>
            </a:r>
            <a:r>
              <a:rPr lang="en-US" sz="7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, B. M. (2008). Should physicians warn patients' relatives of genetic risks?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i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CMAJ</a:t>
            </a:r>
            <a:r>
              <a:rPr lang="en-US" sz="7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, </a:t>
            </a:r>
            <a:r>
              <a:rPr lang="en-US" sz="7200" i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178</a:t>
            </a:r>
            <a:r>
              <a:rPr lang="en-US" sz="7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(5), 593-595 (Open Access)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Review Personal Health Information Protection Act (PHIPA), 2004, S.O. 2004, c. 3, </a:t>
            </a:r>
            <a:r>
              <a:rPr lang="en-US" sz="72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Sched</a:t>
            </a:r>
            <a:r>
              <a:rPr lang="en-US" sz="7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. A. Part III and IV</a:t>
            </a:r>
            <a:r>
              <a:rPr lang="en-US" sz="5900" b="1" dirty="0" smtClean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
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03"/>
    </mc:Choice>
    <mc:Fallback xmlns="">
      <p:transition spd="slow" advTm="65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907" y="-706226"/>
            <a:ext cx="49063672" cy="26789063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8750" y="0"/>
            <a:ext cx="6746875" cy="2857500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1187832" y="4514451"/>
            <a:ext cx="27814736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3500"/>
              </a:lnSpc>
              <a:buNone/>
            </a:pPr>
            <a:r>
              <a:rPr lang="en-US" sz="234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Module Objectives</a:t>
            </a:r>
            <a:endParaRPr lang="en-US" dirty="0"/>
          </a:p>
        </p:txBody>
      </p:sp>
      <p:sp>
        <p:nvSpPr>
          <p:cNvPr id="7" name="Object 6"/>
          <p:cNvSpPr txBox="1"/>
          <p:nvPr/>
        </p:nvSpPr>
        <p:spPr>
          <a:xfrm>
            <a:off x="11600532" y="11459764"/>
            <a:ext cx="29645322" cy="109140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7200"/>
              </a:lnSpc>
              <a:buNone/>
            </a:pPr>
            <a:r>
              <a:rPr lang="en-US" sz="80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After completing the module, you will be able to:</a:t>
            </a:r>
          </a:p>
          <a:p>
            <a:pPr marL="1028700" lvl="2" indent="-342900">
              <a:lnSpc>
                <a:spcPts val="17200"/>
              </a:lnSpc>
              <a:buSzPct val="100000"/>
              <a:buChar char="•"/>
            </a:pPr>
            <a:r>
              <a:rPr lang="en-US" sz="80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Define the concepts of privacy and confidentiality,</a:t>
            </a:r>
          </a:p>
          <a:p>
            <a:pPr marL="1028700" lvl="2" indent="-342900">
              <a:lnSpc>
                <a:spcPts val="17200"/>
              </a:lnSpc>
              <a:buSzPct val="100000"/>
              <a:buChar char="•"/>
            </a:pPr>
            <a:r>
              <a:rPr lang="en-US" sz="80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Identify applicable laws and institutional policies,</a:t>
            </a:r>
          </a:p>
          <a:p>
            <a:pPr marL="1028700" lvl="2" indent="-342900">
              <a:lnSpc>
                <a:spcPts val="17200"/>
              </a:lnSpc>
              <a:buSzPct val="100000"/>
              <a:buChar char="•"/>
            </a:pPr>
            <a:r>
              <a:rPr lang="en-US" sz="80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Identify ethical challenges surrounding privacy and confidentiality,</a:t>
            </a:r>
          </a:p>
          <a:p>
            <a:pPr marL="1028700" lvl="2" indent="-342900">
              <a:lnSpc>
                <a:spcPts val="17200"/>
              </a:lnSpc>
              <a:buSzPct val="100000"/>
              <a:buChar char="•"/>
            </a:pPr>
            <a:r>
              <a:rPr lang="en-US" sz="80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Discuss the learned concepts using the case study</a:t>
            </a:r>
            <a:r>
              <a:rPr lang="en-US" sz="78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06"/>
    </mc:Choice>
    <mc:Fallback xmlns="">
      <p:transition spd="slow" advTm="24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1736328"/>
            <a:ext cx="49014062" cy="25003125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70313" y="19942969"/>
            <a:ext cx="3671094" cy="4464844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830418" y="7292578"/>
            <a:ext cx="45256152" cy="1488281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96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Before you start with the module, think about the situation from your practice when you were tempted to breach the privacy of your patient/client/resident</a:t>
            </a: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?</a:t>
            </a:r>
          </a:p>
          <a:p>
            <a:pPr>
              <a:lnSpc>
                <a:spcPts val="19600"/>
              </a:lnSpc>
              <a:buNone/>
            </a:pPr>
            <a:endParaRPr lang="en-US" sz="19500" dirty="0" smtClean="0">
              <a:solidFill>
                <a:srgbClr val="10268E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>
              <a:lnSpc>
                <a:spcPts val="196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How did you resolve the dilemma? 
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07"/>
    </mc:Choice>
    <mc:Fallback xmlns="">
      <p:transition spd="slow" advTm="46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20000" y="1428750"/>
            <a:ext cx="30460156" cy="17164844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22835195" y="3493988"/>
            <a:ext cx="26085850" cy="218281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7300"/>
              </a:lnSpc>
              <a:buNone/>
            </a:pPr>
            <a:r>
              <a:rPr lang="en-US" sz="13300" b="1" dirty="0" smtClean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Legal Framework</a:t>
            </a:r>
            <a:endParaRPr lang="en-US" dirty="0"/>
          </a:p>
        </p:txBody>
      </p:sp>
      <p:sp>
        <p:nvSpPr>
          <p:cNvPr id="7" name="Object 6"/>
          <p:cNvSpPr txBox="1"/>
          <p:nvPr/>
        </p:nvSpPr>
        <p:spPr>
          <a:xfrm>
            <a:off x="22507153" y="8582422"/>
            <a:ext cx="26085850" cy="570507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1028700" lvl="2" indent="-342900">
              <a:lnSpc>
                <a:spcPts val="13700"/>
              </a:lnSpc>
              <a:buSzPct val="100000"/>
              <a:buChar char="•"/>
            </a:pPr>
            <a:r>
              <a:rPr lang="en-US" sz="9800" dirty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</a:t>
            </a:r>
            <a:r>
              <a:rPr lang="en-US" sz="8800" dirty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Freedom of Information and Protection of Privacy Act (</a:t>
            </a:r>
            <a:r>
              <a:rPr lang="en-US" sz="8800" dirty="0" smtClean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FIPPA)</a:t>
            </a:r>
          </a:p>
          <a:p>
            <a:pPr marL="1028700" lvl="2" indent="-342900">
              <a:lnSpc>
                <a:spcPts val="13700"/>
              </a:lnSpc>
              <a:buSzPct val="100000"/>
              <a:buChar char="•"/>
            </a:pPr>
            <a:r>
              <a:rPr lang="en-US" sz="8800" dirty="0" smtClean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Personal </a:t>
            </a:r>
            <a:r>
              <a:rPr lang="en-US" sz="8800" dirty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Health Information Protection Act (PHIPA)</a:t>
            </a:r>
          </a:p>
          <a:p>
            <a:pPr marL="1028700" lvl="2" indent="-342900">
              <a:lnSpc>
                <a:spcPts val="13700"/>
              </a:lnSpc>
              <a:buSzPct val="100000"/>
              <a:buChar char="•"/>
            </a:pPr>
            <a:r>
              <a:rPr lang="en-US" sz="8800" dirty="0" smtClean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Part </a:t>
            </a:r>
            <a:r>
              <a:rPr lang="en-US" sz="8800" dirty="0">
                <a:solidFill>
                  <a:srgbClr val="F0F1F6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X of the Child, Youth and Family Services Act (CYFSA)</a:t>
            </a:r>
            <a:endParaRPr lang="en-US" sz="8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1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35"/>
    </mc:Choice>
    <mc:Fallback xmlns="">
      <p:transition spd="slow" advTm="52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05555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892969"/>
            <a:ext cx="49014063" cy="79375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7296" y="11211719"/>
            <a:ext cx="6002734" cy="6002734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53125" y="11211719"/>
            <a:ext cx="6002734" cy="6002734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70117" y="12126209"/>
            <a:ext cx="3968750" cy="3653734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3751" y="12126209"/>
            <a:ext cx="3968750" cy="3966981"/>
          </a:xfrm>
          <a:prstGeom prst="rect">
            <a:avLst/>
          </a:prstGeom>
        </p:spPr>
      </p:pic>
      <p:sp>
        <p:nvSpPr>
          <p:cNvPr id="11" name="Object 10"/>
          <p:cNvSpPr txBox="1"/>
          <p:nvPr/>
        </p:nvSpPr>
        <p:spPr>
          <a:xfrm>
            <a:off x="6151563" y="3274219"/>
            <a:ext cx="39408447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23500"/>
              </a:lnSpc>
              <a:buNone/>
            </a:pPr>
            <a:r>
              <a:rPr lang="en-US" sz="23400" b="1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Definitions </a:t>
            </a:r>
            <a:endParaRPr lang="en-US" dirty="0"/>
          </a:p>
        </p:txBody>
      </p:sp>
      <p:sp>
        <p:nvSpPr>
          <p:cNvPr id="12" name="Object 11"/>
          <p:cNvSpPr txBox="1"/>
          <p:nvPr/>
        </p:nvSpPr>
        <p:spPr>
          <a:xfrm>
            <a:off x="13592969" y="12691320"/>
            <a:ext cx="7576592" cy="238125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9400"/>
              </a:lnSpc>
              <a:buNone/>
            </a:pPr>
            <a:r>
              <a:rPr lang="en-US" sz="8000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Privacy</a:t>
            </a:r>
            <a:endParaRPr lang="en-US" sz="8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3" name="Object 12"/>
          <p:cNvSpPr txBox="1"/>
          <p:nvPr/>
        </p:nvSpPr>
        <p:spPr>
          <a:xfrm>
            <a:off x="24895225" y="13286633"/>
            <a:ext cx="6457900" cy="119062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buNone/>
            </a:pPr>
            <a:r>
              <a:rPr lang="en-US" sz="7200" dirty="0" smtClean="0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 Condensed" pitchFamily="34" charset="-120"/>
              </a:rPr>
              <a:t>Confidentiality</a:t>
            </a:r>
            <a:r>
              <a:rPr lang="en-US" sz="6300" b="1" dirty="0" smtClean="0">
                <a:solidFill>
                  <a:srgbClr val="000000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344900" y="21793200"/>
            <a:ext cx="16840200" cy="3124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dirty="0" smtClean="0">
                <a:latin typeface="Roboto Condensed"/>
                <a:ea typeface="Roboto Condensed"/>
              </a:rPr>
              <a:t>Personal Health Information</a:t>
            </a:r>
            <a:endParaRPr lang="en-US" sz="6500" dirty="0">
              <a:latin typeface="Roboto Condensed"/>
              <a:ea typeface="Roboto Condensed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825"/>
    </mc:Choice>
    <mc:Fallback xmlns="">
      <p:transition spd="slow" advTm="272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250" y="4417219"/>
            <a:ext cx="31353125" cy="173632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250" y="9198074"/>
            <a:ext cx="31353125" cy="1736328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4241602" y="5930801"/>
            <a:ext cx="43374717" cy="31750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4900"/>
              </a:lnSpc>
              <a:buNone/>
            </a:pPr>
            <a:r>
              <a:rPr lang="en-US" sz="19100" b="1" dirty="0" smtClean="0">
                <a:solidFill>
                  <a:srgbClr val="10268E"/>
                </a:solidFill>
                <a:latin typeface="Roboto Condensed" pitchFamily="34" charset="0"/>
                <a:ea typeface="Roboto Condensed" pitchFamily="34" charset="-122"/>
              </a:rPr>
              <a:t>PHI Is Collected for </a:t>
            </a:r>
            <a:endParaRPr lang="en-US" dirty="0"/>
          </a:p>
        </p:txBody>
      </p:sp>
      <p:sp>
        <p:nvSpPr>
          <p:cNvPr id="7" name="Object 6"/>
          <p:cNvSpPr txBox="1"/>
          <p:nvPr/>
        </p:nvSpPr>
        <p:spPr>
          <a:xfrm>
            <a:off x="4286250" y="13376275"/>
            <a:ext cx="43374717" cy="83343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1828800" lvl="2" indent="-1143000">
              <a:lnSpc>
                <a:spcPts val="165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10000" dirty="0" smtClean="0">
                <a:latin typeface="Raleway" pitchFamily="34" charset="0"/>
                <a:ea typeface="Raleway" pitchFamily="34" charset="-122"/>
                <a:cs typeface="Raleway" pitchFamily="34" charset="-120"/>
              </a:rPr>
              <a:t>Delivery </a:t>
            </a:r>
            <a:r>
              <a:rPr lang="en-US" sz="10000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of direct patient care</a:t>
            </a:r>
          </a:p>
          <a:p>
            <a:pPr marL="1828800" lvl="2" indent="-1143000">
              <a:lnSpc>
                <a:spcPts val="165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10000" dirty="0" smtClean="0">
                <a:latin typeface="Raleway" pitchFamily="34" charset="0"/>
                <a:ea typeface="Raleway" pitchFamily="34" charset="-122"/>
                <a:cs typeface="Raleway" pitchFamily="34" charset="-120"/>
              </a:rPr>
              <a:t>Administration </a:t>
            </a:r>
            <a:r>
              <a:rPr lang="en-US" sz="10000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for the health care system</a:t>
            </a:r>
          </a:p>
          <a:p>
            <a:pPr marL="1828800" lvl="2" indent="-1143000">
              <a:lnSpc>
                <a:spcPts val="165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10000" dirty="0" smtClean="0">
                <a:latin typeface="Raleway" pitchFamily="34" charset="0"/>
                <a:ea typeface="Raleway" pitchFamily="34" charset="-122"/>
                <a:cs typeface="Raleway" pitchFamily="34" charset="-120"/>
              </a:rPr>
              <a:t>Research</a:t>
            </a:r>
            <a:endParaRPr lang="en-US" sz="10000" dirty="0"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1828800" lvl="2" indent="-1143000">
              <a:lnSpc>
                <a:spcPts val="165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10000" dirty="0" smtClean="0">
                <a:latin typeface="Raleway" pitchFamily="34" charset="0"/>
                <a:ea typeface="Raleway" pitchFamily="34" charset="-122"/>
                <a:cs typeface="Raleway" pitchFamily="34" charset="-120"/>
              </a:rPr>
              <a:t>Teaching</a:t>
            </a:r>
            <a:endParaRPr lang="en-US" sz="10000" dirty="0"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1828800" lvl="2" indent="-1143000">
              <a:lnSpc>
                <a:spcPts val="165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10000" dirty="0" smtClean="0">
                <a:latin typeface="Raleway" pitchFamily="34" charset="0"/>
                <a:ea typeface="Raleway" pitchFamily="34" charset="-122"/>
                <a:cs typeface="Raleway" pitchFamily="34" charset="-120"/>
              </a:rPr>
              <a:t>Statistics</a:t>
            </a:r>
            <a:endParaRPr lang="en-US" sz="10000" dirty="0"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1828800" lvl="2" indent="-1143000">
              <a:lnSpc>
                <a:spcPts val="165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10000" dirty="0" smtClean="0">
                <a:latin typeface="Raleway" pitchFamily="34" charset="0"/>
                <a:ea typeface="Raleway" pitchFamily="34" charset="-122"/>
                <a:cs typeface="Raleway" pitchFamily="34" charset="-120"/>
              </a:rPr>
              <a:t>Fundraising</a:t>
            </a:r>
            <a:endParaRPr lang="en-US" sz="10000" dirty="0"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1828800" lvl="2" indent="-1143000">
              <a:lnSpc>
                <a:spcPts val="165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10000" dirty="0" smtClean="0">
                <a:latin typeface="Raleway" pitchFamily="34" charset="0"/>
                <a:ea typeface="Raleway" pitchFamily="34" charset="-122"/>
                <a:cs typeface="Raleway" pitchFamily="34" charset="-120"/>
              </a:rPr>
              <a:t>Meeting </a:t>
            </a:r>
            <a:r>
              <a:rPr lang="en-US" sz="10000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of legal and regulatory requirements </a:t>
            </a:r>
            <a:endParaRPr lang="en-US" sz="10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6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75"/>
    </mc:Choice>
    <mc:Fallback xmlns="">
      <p:transition spd="slow" advTm="63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250" y="4417219"/>
            <a:ext cx="31353125" cy="173632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250" y="9198074"/>
            <a:ext cx="31353125" cy="1736328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4241602" y="5930801"/>
            <a:ext cx="43374717" cy="31750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4900"/>
              </a:lnSpc>
              <a:buNone/>
            </a:pPr>
            <a:r>
              <a:rPr lang="en-US" sz="19100" b="1" dirty="0" smtClean="0">
                <a:solidFill>
                  <a:srgbClr val="10268E"/>
                </a:solidFill>
                <a:latin typeface="Roboto Condensed" pitchFamily="34" charset="0"/>
                <a:ea typeface="Roboto Condensed" pitchFamily="34" charset="-122"/>
              </a:rPr>
              <a:t>Consent</a:t>
            </a:r>
            <a:endParaRPr lang="en-US" dirty="0"/>
          </a:p>
        </p:txBody>
      </p:sp>
      <p:sp>
        <p:nvSpPr>
          <p:cNvPr id="7" name="Object 6"/>
          <p:cNvSpPr txBox="1"/>
          <p:nvPr/>
        </p:nvSpPr>
        <p:spPr>
          <a:xfrm>
            <a:off x="4286250" y="13376275"/>
            <a:ext cx="43374717" cy="83343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1828800" lvl="2" indent="-1143000">
              <a:lnSpc>
                <a:spcPts val="165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10000" dirty="0" smtClean="0">
                <a:latin typeface="Raleway" pitchFamily="34" charset="0"/>
                <a:ea typeface="Raleway" pitchFamily="34" charset="-122"/>
                <a:cs typeface="Raleway" pitchFamily="34" charset="-120"/>
              </a:rPr>
              <a:t>Required for collection of PHI</a:t>
            </a:r>
            <a:endParaRPr lang="en-US" sz="10000" dirty="0"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1828800" lvl="2" indent="-1143000">
              <a:lnSpc>
                <a:spcPts val="165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10000" dirty="0" smtClean="0">
                <a:latin typeface="Raleway" pitchFamily="34" charset="0"/>
                <a:ea typeface="Raleway" pitchFamily="34" charset="-122"/>
                <a:cs typeface="Raleway" pitchFamily="34" charset="-120"/>
              </a:rPr>
              <a:t>Some instances do not require consent</a:t>
            </a:r>
            <a:endParaRPr lang="en-US" sz="10000" dirty="0"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1828800" lvl="2" indent="-1143000">
              <a:lnSpc>
                <a:spcPts val="165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10000" dirty="0" smtClean="0">
                <a:latin typeface="Raleway" pitchFamily="34" charset="0"/>
                <a:ea typeface="Raleway" pitchFamily="34" charset="-122"/>
                <a:cs typeface="Raleway" pitchFamily="34" charset="-120"/>
              </a:rPr>
              <a:t>Capable person/SDM</a:t>
            </a:r>
          </a:p>
          <a:p>
            <a:pPr marL="1828800" lvl="2" indent="-1143000">
              <a:lnSpc>
                <a:spcPts val="165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10000" dirty="0" smtClean="0">
                <a:latin typeface="Raleway" pitchFamily="34" charset="0"/>
                <a:ea typeface="Raleway" pitchFamily="34" charset="-122"/>
                <a:cs typeface="Raleway" pitchFamily="34" charset="-120"/>
              </a:rPr>
              <a:t>Threshold </a:t>
            </a:r>
            <a:endParaRPr lang="en-US" sz="10000" dirty="0">
              <a:latin typeface="Raleway" pitchFamily="34" charset="0"/>
              <a:ea typeface="Raleway" pitchFamily="34" charset="-122"/>
              <a:cs typeface="Raleway" pitchFamily="34" charset="-12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9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19"/>
    </mc:Choice>
    <mc:Fallback xmlns="">
      <p:transition spd="slow" advTm="189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69" y="1736328"/>
            <a:ext cx="49014062" cy="25003125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05078" y="20935156"/>
            <a:ext cx="3968750" cy="396875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3075781" y="7234679"/>
            <a:ext cx="45256152" cy="1488281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96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Let's pause the slides now and go to this module's case study</a:t>
            </a: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</a:t>
            </a:r>
          </a:p>
          <a:p>
            <a:pPr>
              <a:lnSpc>
                <a:spcPts val="19600"/>
              </a:lnSpc>
              <a:buNone/>
            </a:pP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19500" dirty="0" smtClean="0">
                <a:solidFill>
                  <a:srgbClr val="10268E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
Upon reading the case, reflect on privacy/confidentiality questions that can cause you an ethical dilemma.  
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81"/>
    </mc:Choice>
    <mc:Fallback xmlns="">
      <p:transition spd="slow" advTm="55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000" y="3323828"/>
            <a:ext cx="5853906" cy="5853906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6797" y="4266406"/>
            <a:ext cx="3732245" cy="396875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1459766" y="10417969"/>
            <a:ext cx="18982134" cy="35718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4100"/>
              </a:lnSpc>
              <a:buNone/>
            </a:pPr>
            <a:r>
              <a:rPr lang="en-US" sz="117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Administrative  Measures</a:t>
            </a:r>
            <a:endParaRPr lang="en-US" dirty="0"/>
          </a:p>
        </p:txBody>
      </p:sp>
      <p:sp>
        <p:nvSpPr>
          <p:cNvPr id="7" name="Object 6"/>
          <p:cNvSpPr txBox="1"/>
          <p:nvPr/>
        </p:nvSpPr>
        <p:spPr>
          <a:xfrm>
            <a:off x="11459766" y="4266406"/>
            <a:ext cx="34221787" cy="297656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23500"/>
              </a:lnSpc>
              <a:buNone/>
            </a:pPr>
            <a:r>
              <a:rPr lang="en-US" sz="19500" b="1" dirty="0" smtClean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Safeguard Personal health Information</a:t>
            </a:r>
            <a:endParaRPr lang="en-US" dirty="0"/>
          </a:p>
        </p:txBody>
      </p:sp>
      <p:sp>
        <p:nvSpPr>
          <p:cNvPr id="8" name="Object 7"/>
          <p:cNvSpPr txBox="1"/>
          <p:nvPr/>
        </p:nvSpPr>
        <p:spPr>
          <a:xfrm>
            <a:off x="21782310" y="15725378"/>
            <a:ext cx="13576697" cy="178593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4100"/>
              </a:lnSpc>
              <a:buNone/>
            </a:pPr>
            <a:r>
              <a:rPr lang="en-US" sz="117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  <a:cs typeface="Roboto Condensed" pitchFamily="34" charset="-120"/>
              </a:rPr>
              <a:t>Physical Measures </a:t>
            </a:r>
            <a:endParaRPr lang="en-US" dirty="0"/>
          </a:p>
        </p:txBody>
      </p:sp>
      <p:sp>
        <p:nvSpPr>
          <p:cNvPr id="9" name="Object 8"/>
          <p:cNvSpPr txBox="1"/>
          <p:nvPr/>
        </p:nvSpPr>
        <p:spPr>
          <a:xfrm>
            <a:off x="32246094" y="20290234"/>
            <a:ext cx="16788606" cy="178593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4100"/>
              </a:lnSpc>
              <a:buNone/>
            </a:pPr>
            <a:r>
              <a:rPr lang="en-US" sz="11700" dirty="0" smtClean="0">
                <a:solidFill>
                  <a:srgbClr val="333333"/>
                </a:solidFill>
                <a:latin typeface="Roboto Condensed" pitchFamily="34" charset="0"/>
                <a:ea typeface="Roboto Condensed" pitchFamily="34" charset="-122"/>
              </a:rPr>
              <a:t>Technological Measures 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41200" y="28016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298"/>
    </mc:Choice>
    <mc:Fallback xmlns="">
      <p:transition spd="slow" advTm="223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7C8DD48786E34F9A4AF8C1A9F80D0F" ma:contentTypeVersion="0" ma:contentTypeDescription="Create a new document." ma:contentTypeScope="" ma:versionID="f25399d702b78dcd26102f4af4fabad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B3F31C-0405-4EEA-8B86-059272D56F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6E0D56F-96C4-4E1F-B0D8-223DCFB1D4D3}">
  <ds:schemaRefs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38E3B9D-D7ED-4D6C-87B5-1DEA71BFB0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421</Words>
  <Application>Microsoft Office PowerPoint</Application>
  <PresentationFormat>Custom</PresentationFormat>
  <Paragraphs>68</Paragraphs>
  <Slides>13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Raleway</vt:lpstr>
      <vt:lpstr>Roboto</vt:lpstr>
      <vt:lpstr>Roboto Condensed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Badaiki Winifred</cp:lastModifiedBy>
  <cp:revision>18</cp:revision>
  <dcterms:created xsi:type="dcterms:W3CDTF">2023-07-15T13:27:24Z</dcterms:created>
  <dcterms:modified xsi:type="dcterms:W3CDTF">2023-09-08T18:06:19Z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0x010100747C8DD48786E34F9A4AF8C1A9F80D0F</vt:lpwstr>
  </property>
</Properties>
</file>