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257" r:id="rId6"/>
    <p:sldId id="258" r:id="rId7"/>
    <p:sldId id="259" r:id="rId8"/>
    <p:sldId id="260" r:id="rId9"/>
    <p:sldId id="264" r:id="rId10"/>
    <p:sldId id="267" r:id="rId11"/>
    <p:sldId id="261" r:id="rId12"/>
    <p:sldId id="262" r:id="rId13"/>
    <p:sldId id="263" r:id="rId14"/>
    <p:sldId id="265" r:id="rId15"/>
    <p:sldId id="271" r:id="rId16"/>
    <p:sldId id="274" r:id="rId17"/>
  </p:sldIdLst>
  <p:sldSz cx="50800000" cy="28575000"/>
  <p:notesSz cx="28575000" cy="50800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26" d="100"/>
          <a:sy n="26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35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3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png"/><Relationship Id="rId11" Type="http://schemas.openxmlformats.org/officeDocument/2006/relationships/image" Target="../media/image32.png"/><Relationship Id="rId5" Type="http://schemas.openxmlformats.org/officeDocument/2006/relationships/image" Target="../media/image11.png"/><Relationship Id="rId1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7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7.png"/><Relationship Id="rId2" Type="http://schemas.openxmlformats.org/officeDocument/2006/relationships/audio" Target="../media/media11.m4a"/><Relationship Id="rId16" Type="http://schemas.openxmlformats.org/officeDocument/2006/relationships/image" Target="../media/image47.png"/><Relationship Id="rId1" Type="http://schemas.microsoft.com/office/2007/relationships/media" Target="../media/media11.m4a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8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1.png"/><Relationship Id="rId1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6.xml"/><Relationship Id="rId9" Type="http://schemas.openxmlformats.org/officeDocument/2006/relationships/hyperlink" Target="https://www.idrlabs.com/morality/6/test.php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969" y="892969"/>
            <a:ext cx="49063672" cy="26789063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8750" y="0"/>
            <a:ext cx="10256738" cy="12972852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9531" y="10070703"/>
            <a:ext cx="10430371" cy="5804297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3359" y="2827734"/>
            <a:ext cx="3770313" cy="3770313"/>
          </a:xfrm>
          <a:prstGeom prst="rect">
            <a:avLst/>
          </a:prstGeom>
        </p:spPr>
      </p:pic>
      <p:sp>
        <p:nvSpPr>
          <p:cNvPr id="9" name="Object 8"/>
          <p:cNvSpPr txBox="1"/>
          <p:nvPr/>
        </p:nvSpPr>
        <p:spPr>
          <a:xfrm>
            <a:off x="16420703" y="2827734"/>
            <a:ext cx="32442051" cy="1547812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30500"/>
              </a:lnSpc>
              <a:buNone/>
            </a:pPr>
            <a:r>
              <a:rPr lang="en-US" sz="23400" b="1" dirty="0" smtClean="0">
                <a:solidFill>
                  <a:srgbClr val="F0F1F6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MODULE 3:
ETHICAL DECISION-MAKING AND REFLECTION </a:t>
            </a:r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9"/>
    </mc:Choice>
    <mc:Fallback xmlns="">
      <p:transition spd="slow" advTm="3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95754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892969"/>
            <a:ext cx="49014063" cy="79375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7891" y="10269141"/>
            <a:ext cx="6002734" cy="6002734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57422" y="10269141"/>
            <a:ext cx="6002734" cy="6002734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07813" y="20966159"/>
            <a:ext cx="6002734" cy="6002734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8281" y="20736719"/>
            <a:ext cx="6002734" cy="6002734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0078" y="11261328"/>
            <a:ext cx="3968750" cy="3967507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747266" y="11261328"/>
            <a:ext cx="3255851" cy="3968750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499219" y="22432290"/>
            <a:ext cx="3956176" cy="3968750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78906" y="21778516"/>
            <a:ext cx="3638021" cy="3968750"/>
          </a:xfrm>
          <a:prstGeom prst="rect">
            <a:avLst/>
          </a:prstGeom>
        </p:spPr>
      </p:pic>
      <p:sp>
        <p:nvSpPr>
          <p:cNvPr id="13" name="Object 12"/>
          <p:cNvSpPr txBox="1"/>
          <p:nvPr/>
        </p:nvSpPr>
        <p:spPr>
          <a:xfrm>
            <a:off x="6449219" y="1885156"/>
            <a:ext cx="39408447" cy="595312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3500"/>
              </a:lnSpc>
              <a:buNone/>
            </a:pPr>
            <a:r>
              <a:rPr lang="en-US" sz="140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Ethical Decision Making - Finding Better Problems</a:t>
            </a:r>
            <a:endParaRPr lang="en-US" sz="14000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4" name="Object 13"/>
          <p:cNvSpPr txBox="1"/>
          <p:nvPr/>
        </p:nvSpPr>
        <p:spPr>
          <a:xfrm>
            <a:off x="8731250" y="10269141"/>
            <a:ext cx="13729395" cy="525859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9400"/>
              </a:lnSpc>
              <a:buNone/>
            </a:pPr>
            <a:r>
              <a:rPr lang="en-US" sz="66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Reflect on your gut reaction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6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 Where does it come from? 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6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 What might you be missing?</a:t>
            </a:r>
            <a:endParaRPr lang="en-US" sz="66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5" name="Object 14"/>
          <p:cNvSpPr txBox="1"/>
          <p:nvPr/>
        </p:nvSpPr>
        <p:spPr>
          <a:xfrm>
            <a:off x="8731250" y="20538281"/>
            <a:ext cx="13729395" cy="6449219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buNone/>
            </a:pPr>
            <a:r>
              <a:rPr lang="en-US" sz="66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Resist false dilemmas (only two options)</a:t>
            </a:r>
          </a:p>
          <a:p>
            <a:pPr marL="1028700" lvl="2" indent="-342900">
              <a:buSzPct val="100000"/>
              <a:buChar char="•"/>
            </a:pPr>
            <a:r>
              <a:rPr lang="en-US" sz="66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 Open the broadest possible range of solutions</a:t>
            </a:r>
            <a:endParaRPr lang="en-US" sz="66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6" name="Object 15"/>
          <p:cNvSpPr txBox="1"/>
          <p:nvPr/>
        </p:nvSpPr>
        <p:spPr>
          <a:xfrm>
            <a:off x="31750000" y="20736719"/>
            <a:ext cx="16170176" cy="595312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buNone/>
            </a:pPr>
            <a:r>
              <a:rPr lang="en-US" sz="66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Identify Values</a:t>
            </a:r>
          </a:p>
          <a:p>
            <a:pPr marL="1028700" lvl="2" indent="-342900">
              <a:buSzPct val="100000"/>
              <a:buChar char="•"/>
            </a:pPr>
            <a:r>
              <a:rPr lang="en-US" sz="66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 Assume neither side totally right or wrong</a:t>
            </a:r>
          </a:p>
          <a:p>
            <a:pPr marL="1028700" lvl="2" indent="-342900">
              <a:buSzPct val="100000"/>
              <a:buChar char="•"/>
            </a:pPr>
            <a:r>
              <a:rPr lang="en-US" sz="66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 Find common values</a:t>
            </a:r>
          </a:p>
          <a:p>
            <a:pPr marL="1028700" lvl="2" indent="-342900">
              <a:buSzPct val="100000"/>
              <a:buChar char="•"/>
            </a:pPr>
            <a:r>
              <a:rPr lang="en-US" sz="66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 Middle way: not compromise but higher ground, the apex of a triangle</a:t>
            </a:r>
            <a:endParaRPr lang="en-US" sz="66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7" name="Object 16"/>
          <p:cNvSpPr txBox="1"/>
          <p:nvPr/>
        </p:nvSpPr>
        <p:spPr>
          <a:xfrm>
            <a:off x="31750000" y="10269141"/>
            <a:ext cx="16187126" cy="95250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buNone/>
            </a:pPr>
            <a:r>
              <a:rPr lang="en-US" sz="66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Resist immediate solutions</a:t>
            </a:r>
          </a:p>
          <a:p>
            <a:pPr marL="1028700" lvl="2" indent="-342900">
              <a:buSzPct val="100000"/>
              <a:buChar char="•"/>
            </a:pPr>
            <a:r>
              <a:rPr lang="en-US" sz="66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 Find the roots of the problem</a:t>
            </a:r>
          </a:p>
          <a:p>
            <a:pPr marL="1028700" lvl="2" indent="-342900">
              <a:buSzPct val="100000"/>
              <a:buChar char="•"/>
            </a:pPr>
            <a:r>
              <a:rPr lang="en-US" sz="66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 Ethical problems are not puzzles to be solved but opportunities for creative exploration and contemplation of life and its meanings.</a:t>
            </a:r>
          </a:p>
          <a:p>
            <a:pPr marL="1028700" lvl="2" indent="-342900">
              <a:buSzPct val="100000"/>
              <a:buChar char="•"/>
            </a:pPr>
            <a:r>
              <a:rPr lang="en-US" sz="66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 Never only one solution to any particular problem</a:t>
            </a:r>
            <a:endParaRPr lang="en-US" sz="66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8" name="Object 17"/>
          <p:cNvSpPr txBox="1"/>
          <p:nvPr/>
        </p:nvSpPr>
        <p:spPr>
          <a:xfrm>
            <a:off x="2232422" y="26987500"/>
            <a:ext cx="46629092" cy="183041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buNone/>
            </a:pPr>
            <a:r>
              <a:rPr lang="en-US" sz="5400" dirty="0" smtClean="0">
                <a:solidFill>
                  <a:srgbClr val="333333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Weston, A. (1992). </a:t>
            </a:r>
            <a:r>
              <a:rPr lang="en-US" sz="5400" i="1" dirty="0" smtClean="0">
                <a:solidFill>
                  <a:srgbClr val="333333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Toward better problems: New perspectives on abortion, animal rights, the environment, and justice.</a:t>
            </a:r>
            <a:r>
              <a:rPr lang="en-US" sz="5400" dirty="0" smtClean="0">
                <a:solidFill>
                  <a:srgbClr val="333333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 (Vol. 21). Temple University Press</a:t>
            </a:r>
            <a:r>
              <a:rPr lang="en-US" sz="6600" dirty="0" smtClean="0">
                <a:solidFill>
                  <a:srgbClr val="333333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.</a:t>
            </a:r>
            <a:endParaRPr lang="en-US" sz="6600" dirty="0">
              <a:latin typeface="Roboto" pitchFamily="2" charset="0"/>
              <a:ea typeface="Roboto" pitchFamily="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872"/>
    </mc:Choice>
    <mc:Fallback xmlns="">
      <p:transition spd="slow" advTm="454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0800000" cy="8582422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6446" y="14881782"/>
            <a:ext cx="5605859" cy="5605859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64657" y="14755564"/>
            <a:ext cx="5605859" cy="5605859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97668" y="14280642"/>
            <a:ext cx="5605859" cy="5605859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81869" y="14280641"/>
            <a:ext cx="5605859" cy="5605859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68184" y="14467991"/>
            <a:ext cx="5605859" cy="5605859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5714" y="15747752"/>
            <a:ext cx="3621484" cy="3621484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159975" y="16219041"/>
            <a:ext cx="2935788" cy="2678906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438683" y="15545681"/>
            <a:ext cx="3323828" cy="3075781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374928" y="15347243"/>
            <a:ext cx="2678906" cy="3274219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401423" y="15734481"/>
            <a:ext cx="2539380" cy="3125391"/>
          </a:xfrm>
          <a:prstGeom prst="rect">
            <a:avLst/>
          </a:prstGeom>
        </p:spPr>
      </p:pic>
      <p:sp>
        <p:nvSpPr>
          <p:cNvPr id="15" name="Object 14"/>
          <p:cNvSpPr txBox="1"/>
          <p:nvPr/>
        </p:nvSpPr>
        <p:spPr>
          <a:xfrm>
            <a:off x="1240234" y="1041797"/>
            <a:ext cx="49527520" cy="347265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buNone/>
            </a:pPr>
            <a:r>
              <a:rPr lang="en-US" sz="25000" b="1" dirty="0" smtClean="0">
                <a:solidFill>
                  <a:srgbClr val="10268E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Ethical Reflection </a:t>
            </a:r>
            <a:endParaRPr lang="en-US" dirty="0"/>
          </a:p>
        </p:txBody>
      </p:sp>
      <p:sp>
        <p:nvSpPr>
          <p:cNvPr id="16" name="Object 15"/>
          <p:cNvSpPr txBox="1"/>
          <p:nvPr/>
        </p:nvSpPr>
        <p:spPr>
          <a:xfrm>
            <a:off x="3059659" y="17558494"/>
            <a:ext cx="7779990" cy="1071562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9400"/>
              </a:lnSpc>
              <a:buNone/>
            </a:pPr>
            <a:r>
              <a:rPr lang="en-US" sz="78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Tool to develop a respect of the concerns of others</a:t>
            </a:r>
            <a:endParaRPr lang="en-US" dirty="0"/>
          </a:p>
        </p:txBody>
      </p:sp>
      <p:sp>
        <p:nvSpPr>
          <p:cNvPr id="17" name="Object 16"/>
          <p:cNvSpPr txBox="1"/>
          <p:nvPr/>
        </p:nvSpPr>
        <p:spPr>
          <a:xfrm>
            <a:off x="11877591" y="20896336"/>
            <a:ext cx="7779990" cy="35718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9400"/>
              </a:lnSpc>
              <a:buNone/>
            </a:pPr>
            <a:r>
              <a:rPr lang="en-US" sz="78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</a:rPr>
              <a:t>Necessary to promote maturity in ethical thinking</a:t>
            </a:r>
            <a:endParaRPr lang="en-US" dirty="0"/>
          </a:p>
        </p:txBody>
      </p:sp>
      <p:sp>
        <p:nvSpPr>
          <p:cNvPr id="18" name="Object 17"/>
          <p:cNvSpPr txBox="1"/>
          <p:nvPr/>
        </p:nvSpPr>
        <p:spPr>
          <a:xfrm>
            <a:off x="21483587" y="20361423"/>
            <a:ext cx="7779990" cy="426640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7900"/>
              </a:lnSpc>
              <a:buNone/>
            </a:pPr>
            <a:r>
              <a:rPr lang="en-US" sz="78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Guided discussions with trained ethics facilitator </a:t>
            </a:r>
            <a:endParaRPr lang="en-US" dirty="0"/>
          </a:p>
        </p:txBody>
      </p:sp>
      <p:sp>
        <p:nvSpPr>
          <p:cNvPr id="19" name="Object 18"/>
          <p:cNvSpPr txBox="1"/>
          <p:nvPr/>
        </p:nvSpPr>
        <p:spPr>
          <a:xfrm>
            <a:off x="31038728" y="20535056"/>
            <a:ext cx="7779990" cy="238125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9400"/>
              </a:lnSpc>
              <a:buNone/>
            </a:pPr>
            <a:r>
              <a:rPr lang="en-US" sz="78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During and after the  case</a:t>
            </a:r>
            <a:endParaRPr lang="en-US" dirty="0"/>
          </a:p>
        </p:txBody>
      </p:sp>
      <p:sp>
        <p:nvSpPr>
          <p:cNvPr id="20" name="Object 19"/>
          <p:cNvSpPr txBox="1"/>
          <p:nvPr/>
        </p:nvSpPr>
        <p:spPr>
          <a:xfrm>
            <a:off x="40271154" y="20350608"/>
            <a:ext cx="7779990" cy="35718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9400"/>
              </a:lnSpc>
              <a:buNone/>
            </a:pPr>
            <a:r>
              <a:rPr lang="en-US" sz="78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Professional formation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91508" y="8648824"/>
            <a:ext cx="4448042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600" dirty="0">
                <a:latin typeface="Roboto" pitchFamily="2" charset="0"/>
                <a:ea typeface="Roboto" pitchFamily="2" charset="0"/>
              </a:rPr>
              <a:t>A</a:t>
            </a:r>
            <a:r>
              <a:rPr lang="en-US" sz="6600" dirty="0" smtClean="0">
                <a:latin typeface="Roboto" pitchFamily="2" charset="0"/>
                <a:ea typeface="Roboto" pitchFamily="2" charset="0"/>
              </a:rPr>
              <a:t>ssist </a:t>
            </a:r>
            <a:r>
              <a:rPr lang="en-US" sz="6600" dirty="0">
                <a:latin typeface="Roboto" pitchFamily="2" charset="0"/>
                <a:ea typeface="Roboto" pitchFamily="2" charset="0"/>
              </a:rPr>
              <a:t>learners in becoming positively socialized into their roles and in forming professional </a:t>
            </a:r>
            <a:r>
              <a:rPr lang="en-US" sz="6600" dirty="0" smtClean="0">
                <a:latin typeface="Roboto" pitchFamily="2" charset="0"/>
                <a:ea typeface="Roboto" pitchFamily="2" charset="0"/>
              </a:rPr>
              <a:t>identities,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600" dirty="0" smtClean="0">
                <a:latin typeface="Roboto" pitchFamily="2" charset="0"/>
                <a:ea typeface="Roboto" pitchFamily="2" charset="0"/>
              </a:rPr>
              <a:t>enable </a:t>
            </a:r>
            <a:r>
              <a:rPr lang="en-US" sz="6600" dirty="0">
                <a:latin typeface="Roboto" pitchFamily="2" charset="0"/>
                <a:ea typeface="Roboto" pitchFamily="2" charset="0"/>
              </a:rPr>
              <a:t>them to process, gain perspective on, and come to terms with difficulties encountered on the road to becoming a professional; </a:t>
            </a:r>
            <a:endParaRPr lang="en-US" sz="6600" dirty="0" smtClean="0">
              <a:latin typeface="Roboto" pitchFamily="2" charset="0"/>
              <a:ea typeface="Roboto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600" dirty="0" smtClean="0">
                <a:latin typeface="Roboto" pitchFamily="2" charset="0"/>
                <a:ea typeface="Roboto" pitchFamily="2" charset="0"/>
              </a:rPr>
              <a:t>enable </a:t>
            </a:r>
            <a:r>
              <a:rPr lang="en-US" sz="6600" dirty="0">
                <a:latin typeface="Roboto" pitchFamily="2" charset="0"/>
                <a:ea typeface="Roboto" pitchFamily="2" charset="0"/>
              </a:rPr>
              <a:t>learners to become more self-aware and mindful practitioners who are capable of reflection-in-action and reflection-on-action and who are committed to their professional and ethical values</a:t>
            </a:r>
            <a:r>
              <a:rPr lang="en-US" sz="4600" dirty="0"/>
              <a:t>.</a:t>
            </a:r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139"/>
    </mc:Choice>
    <mc:Fallback xmlns="">
      <p:transition spd="slow" advTm="450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1736328"/>
            <a:ext cx="49014062" cy="25003125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70313" y="19942969"/>
            <a:ext cx="3671094" cy="4464844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3075781" y="5060156"/>
            <a:ext cx="45256152" cy="2257226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25400"/>
              </a:lnSpc>
              <a:buNone/>
            </a:pPr>
            <a:r>
              <a:rPr lang="en-US" sz="195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At the end of the module, spend couple of minutes to consider how you approach challenging ethics issues at your workplace? 
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24"/>
    </mc:Choice>
    <mc:Fallback xmlns="">
      <p:transition spd="slow" advTm="29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969" y="-2110154"/>
            <a:ext cx="49063672" cy="26789063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8750" y="0"/>
            <a:ext cx="10256738" cy="12972852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9531" y="10070703"/>
            <a:ext cx="10430371" cy="5804297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2969" y="3968750"/>
            <a:ext cx="3673991" cy="3968750"/>
          </a:xfrm>
          <a:prstGeom prst="rect">
            <a:avLst/>
          </a:prstGeom>
        </p:spPr>
      </p:pic>
      <p:sp>
        <p:nvSpPr>
          <p:cNvPr id="9" name="Object 8"/>
          <p:cNvSpPr txBox="1"/>
          <p:nvPr/>
        </p:nvSpPr>
        <p:spPr>
          <a:xfrm>
            <a:off x="16867188" y="3472656"/>
            <a:ext cx="23746768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23500"/>
              </a:lnSpc>
              <a:buNone/>
            </a:pPr>
            <a:r>
              <a:rPr lang="en-US" sz="23400" b="1" dirty="0" smtClean="0">
                <a:solidFill>
                  <a:srgbClr val="F0F1F6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NEXT STEPS</a:t>
            </a:r>
            <a:endParaRPr lang="en-US" dirty="0"/>
          </a:p>
        </p:txBody>
      </p:sp>
      <p:sp>
        <p:nvSpPr>
          <p:cNvPr id="10" name="Object 9"/>
          <p:cNvSpPr txBox="1"/>
          <p:nvPr/>
        </p:nvSpPr>
        <p:spPr>
          <a:xfrm>
            <a:off x="16562388" y="15383471"/>
            <a:ext cx="30255518" cy="24713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8800"/>
              </a:lnSpc>
              <a:buNone/>
            </a:pPr>
            <a:r>
              <a:rPr lang="en-US" sz="8000" b="1" dirty="0" smtClean="0">
                <a:solidFill>
                  <a:srgbClr val="F0F1F6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If you want to learn more about the topics presented in this module, here are some suggestions :</a:t>
            </a:r>
          </a:p>
          <a:p>
            <a:pPr>
              <a:lnSpc>
                <a:spcPts val="8800"/>
              </a:lnSpc>
            </a:pPr>
            <a:r>
              <a:rPr lang="en-US" sz="8000" b="1" dirty="0" smtClean="0">
                <a:solidFill>
                  <a:srgbClr val="F0F1F6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
</a:t>
            </a:r>
            <a:r>
              <a:rPr lang="en-US" sz="8000" dirty="0">
                <a:solidFill>
                  <a:srgbClr val="F0F1F6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B</a:t>
            </a:r>
            <a:r>
              <a:rPr lang="en-US" sz="8000" dirty="0" smtClean="0">
                <a:solidFill>
                  <a:srgbClr val="F0F1F6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ranch </a:t>
            </a:r>
            <a:r>
              <a:rPr lang="en-US" sz="8000" dirty="0">
                <a:solidFill>
                  <a:srgbClr val="F0F1F6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Jr, W. T., &amp; George, M. (2017). Reflection-based learning for professional ethical formation. </a:t>
            </a:r>
            <a:r>
              <a:rPr lang="en-US" sz="8000" i="1" dirty="0">
                <a:solidFill>
                  <a:srgbClr val="F0F1F6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AMA Journal of Ethics, 19(</a:t>
            </a:r>
            <a:r>
              <a:rPr lang="en-US" sz="8000" dirty="0">
                <a:solidFill>
                  <a:srgbClr val="F0F1F6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4), 349-356</a:t>
            </a:r>
            <a:r>
              <a:rPr lang="en-US" sz="8000" dirty="0" smtClean="0">
                <a:solidFill>
                  <a:srgbClr val="F0F1F6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.</a:t>
            </a:r>
          </a:p>
          <a:p>
            <a:pPr>
              <a:lnSpc>
                <a:spcPts val="8800"/>
              </a:lnSpc>
              <a:buNone/>
            </a:pPr>
            <a:r>
              <a:rPr lang="en-US" sz="5900" dirty="0" smtClean="0">
                <a:solidFill>
                  <a:srgbClr val="F0F1F6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
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12"/>
    </mc:Choice>
    <mc:Fallback xmlns="">
      <p:transition spd="slow" advTm="24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359" y="892969"/>
            <a:ext cx="49063672" cy="26789063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8750" y="0"/>
            <a:ext cx="6746875" cy="2857500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11509375" y="2033984"/>
            <a:ext cx="27814736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23500"/>
              </a:lnSpc>
              <a:buNone/>
            </a:pPr>
            <a:r>
              <a:rPr lang="en-US" sz="23400" b="1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Module Objectives</a:t>
            </a:r>
            <a:endParaRPr lang="en-US" dirty="0"/>
          </a:p>
        </p:txBody>
      </p:sp>
      <p:sp>
        <p:nvSpPr>
          <p:cNvPr id="7" name="Object 6"/>
          <p:cNvSpPr txBox="1"/>
          <p:nvPr/>
        </p:nvSpPr>
        <p:spPr>
          <a:xfrm>
            <a:off x="11211718" y="5804297"/>
            <a:ext cx="37186167" cy="130968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7200"/>
              </a:lnSpc>
              <a:buNone/>
            </a:pPr>
            <a:r>
              <a:rPr lang="en-US" sz="78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After completing the module, you will be able to:</a:t>
            </a:r>
          </a:p>
          <a:p>
            <a:pPr marL="1028700" lvl="2" indent="-342900">
              <a:lnSpc>
                <a:spcPts val="17200"/>
              </a:lnSpc>
              <a:buSzPct val="100000"/>
              <a:buChar char="•"/>
            </a:pPr>
            <a:r>
              <a:rPr lang="en-US" sz="78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 Identify what an ethical dilemma is,</a:t>
            </a:r>
          </a:p>
          <a:p>
            <a:pPr marL="1028700" lvl="2" indent="-342900">
              <a:lnSpc>
                <a:spcPts val="17200"/>
              </a:lnSpc>
              <a:buSzPct val="100000"/>
              <a:buChar char="•"/>
            </a:pPr>
            <a:r>
              <a:rPr lang="en-US" sz="78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 Discuss how ethical decision-making happens in healthcare or  social services </a:t>
            </a:r>
          </a:p>
          <a:p>
            <a:pPr marL="1028700" lvl="2" indent="-342900">
              <a:lnSpc>
                <a:spcPts val="17200"/>
              </a:lnSpc>
              <a:buSzPct val="100000"/>
              <a:buChar char="•"/>
            </a:pPr>
            <a:r>
              <a:rPr lang="en-US" sz="78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 Describe what ethical reflection is, </a:t>
            </a:r>
          </a:p>
          <a:p>
            <a:pPr marL="1028700" lvl="2" indent="-342900">
              <a:lnSpc>
                <a:spcPts val="17200"/>
              </a:lnSpc>
              <a:buSzPct val="100000"/>
              <a:buChar char="•"/>
            </a:pPr>
            <a:r>
              <a:rPr lang="en-US" sz="78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 Discuss the learned concepts using the case study.</a:t>
            </a:r>
            <a:endParaRPr lang="en-US" dirty="0">
              <a:latin typeface="Roboto" pitchFamily="2" charset="0"/>
              <a:ea typeface="Roboto" pitchFamily="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34"/>
    </mc:Choice>
    <mc:Fallback xmlns="">
      <p:transition spd="slow" advTm="34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1736328"/>
            <a:ext cx="49014062" cy="25003125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98828" y="20538281"/>
            <a:ext cx="3671094" cy="4464844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2778125" y="2976563"/>
            <a:ext cx="45256152" cy="257968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25400"/>
              </a:lnSpc>
              <a:buNone/>
            </a:pPr>
            <a:r>
              <a:rPr lang="en-US" sz="195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Before you start with the module, think about how you make difficult decisions in your personal life.
Is decision-making different if it is in a professional context? 
Do you use your instincts or are you more process-oriented?
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35"/>
    </mc:Choice>
    <mc:Fallback xmlns="">
      <p:transition spd="slow" advTm="72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892969"/>
            <a:ext cx="49014063" cy="79375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7891" y="10269141"/>
            <a:ext cx="6002734" cy="6002734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57422" y="10269141"/>
            <a:ext cx="6002734" cy="6002734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07813" y="20736719"/>
            <a:ext cx="6002734" cy="6002734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8281" y="20736719"/>
            <a:ext cx="6002734" cy="6002734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0078" y="11608594"/>
            <a:ext cx="3968750" cy="3358173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30078" y="21778516"/>
            <a:ext cx="3968750" cy="3968750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796875" y="11013281"/>
            <a:ext cx="3307292" cy="3968750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449609" y="21778516"/>
            <a:ext cx="3968750" cy="3968750"/>
          </a:xfrm>
          <a:prstGeom prst="rect">
            <a:avLst/>
          </a:prstGeom>
        </p:spPr>
      </p:pic>
      <p:sp>
        <p:nvSpPr>
          <p:cNvPr id="13" name="Object 12"/>
          <p:cNvSpPr txBox="1"/>
          <p:nvPr/>
        </p:nvSpPr>
        <p:spPr>
          <a:xfrm>
            <a:off x="6151563" y="3274219"/>
            <a:ext cx="39408447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3500"/>
              </a:lnSpc>
              <a:buNone/>
            </a:pPr>
            <a:r>
              <a:rPr lang="en-US" sz="120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Ethics </a:t>
            </a:r>
            <a:r>
              <a:rPr lang="en-US" sz="130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Dilemma</a:t>
            </a:r>
            <a:r>
              <a:rPr lang="en-US" sz="120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 </a:t>
            </a:r>
            <a:endParaRPr lang="en-US" sz="12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4" name="Object 13"/>
          <p:cNvSpPr txBox="1"/>
          <p:nvPr/>
        </p:nvSpPr>
        <p:spPr>
          <a:xfrm>
            <a:off x="8731250" y="10269141"/>
            <a:ext cx="13729395" cy="35718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9400"/>
              </a:lnSpc>
              <a:buNone/>
            </a:pPr>
            <a:r>
              <a:rPr lang="en-US" sz="72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The "yuck factor": an intuition that something isn't right, or a feeling of moral angst </a:t>
            </a:r>
            <a:endParaRPr lang="en-US" sz="72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5" name="Object 14"/>
          <p:cNvSpPr txBox="1"/>
          <p:nvPr/>
        </p:nvSpPr>
        <p:spPr>
          <a:xfrm>
            <a:off x="8731250" y="20538281"/>
            <a:ext cx="13729395" cy="595312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buNone/>
            </a:pPr>
            <a:r>
              <a:rPr lang="en-US" sz="72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Moral Distress: you know the "right" thing to do in a situation, but various constraints make doing the right thing difficult.
</a:t>
            </a:r>
            <a:endParaRPr lang="en-US" sz="72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6" name="Object 15"/>
          <p:cNvSpPr txBox="1"/>
          <p:nvPr/>
        </p:nvSpPr>
        <p:spPr>
          <a:xfrm>
            <a:off x="32357715" y="22150586"/>
            <a:ext cx="13729395" cy="47625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buNone/>
            </a:pPr>
            <a:r>
              <a:rPr lang="en-US" sz="72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Ethical Uncertainty: Conflict or uncertainty regarding a patient's quality of life, treatment plan or goals of care
</a:t>
            </a:r>
            <a:endParaRPr lang="en-US" sz="72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7" name="Object 16"/>
          <p:cNvSpPr txBox="1"/>
          <p:nvPr/>
        </p:nvSpPr>
        <p:spPr>
          <a:xfrm>
            <a:off x="32494141" y="10269141"/>
            <a:ext cx="13729395" cy="83343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buNone/>
            </a:pPr>
            <a:r>
              <a:rPr lang="en-US" sz="7200" b="1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Ethical dilemma (Right vs. Right or Wrong vs. Wrong): Two or more principles apply to a situation, but these values support diverging courses of action. How do you choose? (i.e., it is right to honour patient wishes, and it is also right to protect patients from harm)</a:t>
            </a:r>
            <a:endParaRPr lang="en-US" sz="7200" dirty="0">
              <a:latin typeface="Roboto" pitchFamily="2" charset="0"/>
              <a:ea typeface="Roboto" pitchFamily="2" charset="0"/>
            </a:endParaRPr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190400" y="29108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421"/>
    </mc:Choice>
    <mc:Fallback xmlns="">
      <p:transition spd="slow" advTm="396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44922" y="2430859"/>
            <a:ext cx="22188335" cy="23746354"/>
          </a:xfrm>
          <a:prstGeom prst="rect">
            <a:avLst/>
          </a:prstGeom>
        </p:spPr>
      </p:pic>
      <p:sp>
        <p:nvSpPr>
          <p:cNvPr id="5" name="Object 4"/>
          <p:cNvSpPr txBox="1"/>
          <p:nvPr/>
        </p:nvSpPr>
        <p:spPr>
          <a:xfrm>
            <a:off x="8582422" y="27185938"/>
            <a:ext cx="32501375" cy="843359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buNone/>
            </a:pPr>
            <a:r>
              <a:rPr lang="en-US" sz="55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https://bidoonism.com/2019/11/29/damned-if-you-do/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72"/>
    </mc:Choice>
    <mc:Fallback xmlns="">
      <p:transition spd="slow" advTm="76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892969"/>
            <a:ext cx="49014063" cy="5208984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5938" y="7193359"/>
            <a:ext cx="6002734" cy="6002734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8125" y="8532813"/>
            <a:ext cx="3968750" cy="3333750"/>
          </a:xfrm>
          <a:prstGeom prst="rect">
            <a:avLst/>
          </a:prstGeom>
        </p:spPr>
      </p:pic>
      <p:sp>
        <p:nvSpPr>
          <p:cNvPr id="7" name="Object 6"/>
          <p:cNvSpPr txBox="1"/>
          <p:nvPr/>
        </p:nvSpPr>
        <p:spPr>
          <a:xfrm>
            <a:off x="5953125" y="2133203"/>
            <a:ext cx="39408447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3500"/>
              </a:lnSpc>
              <a:buNone/>
            </a:pPr>
            <a:r>
              <a:rPr lang="en-US" sz="23400" b="1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Moral Foundations Test </a:t>
            </a:r>
            <a:endParaRPr lang="en-US" dirty="0"/>
          </a:p>
        </p:txBody>
      </p:sp>
      <p:sp>
        <p:nvSpPr>
          <p:cNvPr id="8" name="Object 7"/>
          <p:cNvSpPr txBox="1"/>
          <p:nvPr/>
        </p:nvSpPr>
        <p:spPr>
          <a:xfrm>
            <a:off x="8086328" y="7838281"/>
            <a:ext cx="41857703" cy="1666875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1828800" lvl="2" indent="-1143000">
              <a:lnSpc>
                <a:spcPts val="188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100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Access the </a:t>
            </a:r>
            <a:r>
              <a:rPr lang="en-US" sz="100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  <a:hlinkClick r:id="rId9"/>
              </a:rPr>
              <a:t>test</a:t>
            </a:r>
            <a:r>
              <a:rPr lang="en-US" sz="100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</a:t>
            </a:r>
          </a:p>
          <a:p>
            <a:pPr marL="1828800" lvl="2" indent="-1143000">
              <a:lnSpc>
                <a:spcPts val="188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100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Respond to  all 36 questions</a:t>
            </a:r>
          </a:p>
          <a:p>
            <a:pPr marL="1828800" lvl="2" indent="-1143000">
              <a:lnSpc>
                <a:spcPts val="188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100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Save your results for later</a:t>
            </a:r>
          </a:p>
          <a:p>
            <a:pPr marL="1828800" lvl="2" indent="-1143000">
              <a:lnSpc>
                <a:spcPts val="188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100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Reflect on your results as you read the explanation </a:t>
            </a:r>
          </a:p>
          <a:p>
            <a:pPr marL="1828800" lvl="2" indent="-1143000">
              <a:lnSpc>
                <a:spcPts val="188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100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How did you decide on answers - did you think carefully about each question or was it more of a gut feeling? </a:t>
            </a:r>
          </a:p>
          <a:p>
            <a:pPr marL="1828800" lvl="2" indent="-1143000">
              <a:lnSpc>
                <a:spcPts val="188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100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Were you surprised? Or did the results confirm your expectations? </a:t>
            </a:r>
            <a:endParaRPr lang="en-US" sz="10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49907032" y="27813000"/>
            <a:ext cx="130968" cy="1309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070"/>
    </mc:Choice>
    <mc:Fallback xmlns="">
      <p:transition spd="slow" advTm="176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1736328"/>
            <a:ext cx="49014062" cy="25003125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05078" y="20935156"/>
            <a:ext cx="3968750" cy="396875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3075781" y="5060156"/>
            <a:ext cx="45256152" cy="1488281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9600"/>
              </a:lnSpc>
              <a:buNone/>
            </a:pPr>
            <a:r>
              <a:rPr lang="en-US" sz="195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Let's pause the slides now and go to this module's case study. 
Upon reading the case, reflect on what is  ethical dilemma here? How would you start untangling the issue?</a:t>
            </a:r>
          </a:p>
          <a:p>
            <a:pPr>
              <a:lnSpc>
                <a:spcPts val="19600"/>
              </a:lnSpc>
              <a:buNone/>
            </a:pPr>
            <a:r>
              <a:rPr lang="en-US" sz="195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
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75"/>
    </mc:Choice>
    <mc:Fallback xmlns="">
      <p:transition spd="slow" advTm="45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6328" y="347266"/>
            <a:ext cx="5853906" cy="5853906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8906" y="1289844"/>
            <a:ext cx="3968750" cy="396875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11261328" y="1785938"/>
            <a:ext cx="34221787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23500"/>
              </a:lnSpc>
              <a:buNone/>
            </a:pPr>
            <a:r>
              <a:rPr lang="en-US" sz="19500" b="1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Ethical Decision-Making 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888"/>
    </mc:Choice>
    <mc:Fallback xmlns="">
      <p:transition spd="slow" advTm="382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5846" y="0"/>
            <a:ext cx="28346399" cy="28575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038000" y="2781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199"/>
    </mc:Choice>
    <mc:Fallback xmlns="">
      <p:transition spd="slow" advTm="415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7C8DD48786E34F9A4AF8C1A9F80D0F" ma:contentTypeVersion="0" ma:contentTypeDescription="Create a new document." ma:contentTypeScope="" ma:versionID="f25399d702b78dcd26102f4af4fabad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13FC73-F630-4C4B-97F2-E9DE783000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FBE6A2-1E71-41F1-B806-0168766A850A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5E4A7D4-3C31-418A-A99F-BCAEF99131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668</Words>
  <Application>Microsoft Office PowerPoint</Application>
  <PresentationFormat>Custom</PresentationFormat>
  <Paragraphs>66</Paragraphs>
  <Slides>13</Slides>
  <Notes>13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Raleway</vt:lpstr>
      <vt:lpstr>Roboto</vt:lpstr>
      <vt:lpstr>Roboto Condensed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Pantitis Sue</cp:lastModifiedBy>
  <cp:revision>13</cp:revision>
  <dcterms:created xsi:type="dcterms:W3CDTF">2023-07-16T16:04:04Z</dcterms:created>
  <dcterms:modified xsi:type="dcterms:W3CDTF">2023-10-09T18:15:32Z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0x010100747C8DD48786E34F9A4AF8C1A9F80D0F</vt:lpwstr>
  </property>
</Properties>
</file>