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5"/>
  </p:notesMasterIdLst>
  <p:sldIdLst>
    <p:sldId id="256" r:id="rId5"/>
    <p:sldId id="257" r:id="rId6"/>
    <p:sldId id="258" r:id="rId7"/>
    <p:sldId id="259" r:id="rId8"/>
    <p:sldId id="260" r:id="rId9"/>
    <p:sldId id="261" r:id="rId10"/>
    <p:sldId id="262" r:id="rId11"/>
    <p:sldId id="263" r:id="rId12"/>
    <p:sldId id="264" r:id="rId13"/>
    <p:sldId id="266" r:id="rId14"/>
  </p:sldIdLst>
  <p:sldSz cx="50800000" cy="28575000"/>
  <p:notesSz cx="28575000" cy="50800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13"/>
  </p:normalViewPr>
  <p:slideViewPr>
    <p:cSldViewPr snapToGrid="0" snapToObjects="1">
      <p:cViewPr varScale="1">
        <p:scale>
          <a:sx n="26" d="100"/>
          <a:sy n="26" d="100"/>
        </p:scale>
        <p:origin x="7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7196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38.png"/><Relationship Id="rId4" Type="http://schemas.openxmlformats.org/officeDocument/2006/relationships/notesSlide" Target="../notesSlides/notesSlide10.xml"/><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4.png"/><Relationship Id="rId11" Type="http://schemas.openxmlformats.org/officeDocument/2006/relationships/image" Target="../media/image7.png"/><Relationship Id="rId5" Type="http://schemas.openxmlformats.org/officeDocument/2006/relationships/image" Target="../media/image11.png"/><Relationship Id="rId10" Type="http://schemas.openxmlformats.org/officeDocument/2006/relationships/image" Target="../media/image18.png"/><Relationship Id="rId4" Type="http://schemas.openxmlformats.org/officeDocument/2006/relationships/notesSlide" Target="../notesSlides/notesSlide4.xml"/><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2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2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2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3.pn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audio" Target="../media/media8.m4a"/><Relationship Id="rId16" Type="http://schemas.openxmlformats.org/officeDocument/2006/relationships/image" Target="../media/image36.png"/><Relationship Id="rId1" Type="http://schemas.microsoft.com/office/2007/relationships/media" Target="../media/media8.m4a"/><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notesSlide" Target="../notesSlides/notesSlide8.xml"/><Relationship Id="rId9" Type="http://schemas.openxmlformats.org/officeDocument/2006/relationships/image" Target="../media/image29.png"/><Relationship Id="rId1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5"/>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6"/>
          <a:stretch>
            <a:fillRect/>
          </a:stretch>
        </p:blipFill>
        <p:spPr>
          <a:xfrm>
            <a:off x="0" y="0"/>
            <a:ext cx="50800000" cy="28575000"/>
          </a:xfrm>
          <a:prstGeom prst="rect">
            <a:avLst/>
          </a:prstGeom>
        </p:spPr>
      </p:pic>
      <p:pic>
        <p:nvPicPr>
          <p:cNvPr id="5" name="Object 4" descr="preencoded.png"/>
          <p:cNvPicPr>
            <a:picLocks noChangeAspect="1"/>
          </p:cNvPicPr>
          <p:nvPr/>
        </p:nvPicPr>
        <p:blipFill>
          <a:blip r:embed="rId7"/>
          <a:stretch>
            <a:fillRect/>
          </a:stretch>
        </p:blipFill>
        <p:spPr>
          <a:xfrm>
            <a:off x="892969" y="892969"/>
            <a:ext cx="49063672" cy="26789063"/>
          </a:xfrm>
          <a:prstGeom prst="rect">
            <a:avLst/>
          </a:prstGeom>
        </p:spPr>
      </p:pic>
      <p:pic>
        <p:nvPicPr>
          <p:cNvPr id="6" name="Object 5" descr="preencoded.png"/>
          <p:cNvPicPr>
            <a:picLocks noChangeAspect="1"/>
          </p:cNvPicPr>
          <p:nvPr/>
        </p:nvPicPr>
        <p:blipFill>
          <a:blip r:embed="rId8"/>
          <a:stretch>
            <a:fillRect/>
          </a:stretch>
        </p:blipFill>
        <p:spPr>
          <a:xfrm>
            <a:off x="3968750" y="0"/>
            <a:ext cx="10256738" cy="12972852"/>
          </a:xfrm>
          <a:prstGeom prst="rect">
            <a:avLst/>
          </a:prstGeom>
        </p:spPr>
      </p:pic>
      <p:pic>
        <p:nvPicPr>
          <p:cNvPr id="7" name="Object 6" descr="preencoded.png"/>
          <p:cNvPicPr>
            <a:picLocks noChangeAspect="1"/>
          </p:cNvPicPr>
          <p:nvPr/>
        </p:nvPicPr>
        <p:blipFill>
          <a:blip r:embed="rId9"/>
          <a:stretch>
            <a:fillRect/>
          </a:stretch>
        </p:blipFill>
        <p:spPr>
          <a:xfrm>
            <a:off x="3869531" y="10070703"/>
            <a:ext cx="10430371" cy="5804297"/>
          </a:xfrm>
          <a:prstGeom prst="rect">
            <a:avLst/>
          </a:prstGeom>
        </p:spPr>
      </p:pic>
      <p:pic>
        <p:nvPicPr>
          <p:cNvPr id="8" name="Object 7" descr="preencoded.png"/>
          <p:cNvPicPr>
            <a:picLocks noChangeAspect="1"/>
          </p:cNvPicPr>
          <p:nvPr/>
        </p:nvPicPr>
        <p:blipFill>
          <a:blip r:embed="rId10"/>
          <a:stretch>
            <a:fillRect/>
          </a:stretch>
        </p:blipFill>
        <p:spPr>
          <a:xfrm>
            <a:off x="7193359" y="2827734"/>
            <a:ext cx="3770313" cy="3770313"/>
          </a:xfrm>
          <a:prstGeom prst="rect">
            <a:avLst/>
          </a:prstGeom>
        </p:spPr>
      </p:pic>
      <p:sp>
        <p:nvSpPr>
          <p:cNvPr id="9" name="Object 8"/>
          <p:cNvSpPr txBox="1"/>
          <p:nvPr/>
        </p:nvSpPr>
        <p:spPr>
          <a:xfrm>
            <a:off x="16420703" y="2827734"/>
            <a:ext cx="32442051" cy="7739062"/>
          </a:xfrm>
          <a:prstGeom prst="rect">
            <a:avLst/>
          </a:prstGeom>
          <a:noFill/>
        </p:spPr>
        <p:txBody>
          <a:bodyPr wrap="square" rtlCol="0" anchor="ctr"/>
          <a:lstStyle/>
          <a:p>
            <a:pPr>
              <a:lnSpc>
                <a:spcPts val="30500"/>
              </a:lnSpc>
              <a:buNone/>
            </a:pPr>
            <a:r>
              <a:rPr lang="en-US" sz="20000" b="1" dirty="0" smtClean="0">
                <a:solidFill>
                  <a:srgbClr val="F0F1F6"/>
                </a:solidFill>
                <a:latin typeface="Raleway" pitchFamily="34" charset="0"/>
                <a:ea typeface="Raleway" pitchFamily="34" charset="-122"/>
                <a:cs typeface="Raleway" pitchFamily="34" charset="-120"/>
              </a:rPr>
              <a:t>MODULE 9:
JUSTICE</a:t>
            </a:r>
            <a:endParaRPr lang="en-US" sz="20000" b="1" dirty="0"/>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0241200" y="28016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206"/>
    </mc:Choice>
    <mc:Fallback xmlns="">
      <p:transition spd="slow" advTm="35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5"/>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6"/>
          <a:stretch>
            <a:fillRect/>
          </a:stretch>
        </p:blipFill>
        <p:spPr>
          <a:xfrm>
            <a:off x="0" y="0"/>
            <a:ext cx="50800000" cy="28575000"/>
          </a:xfrm>
          <a:prstGeom prst="rect">
            <a:avLst/>
          </a:prstGeom>
        </p:spPr>
      </p:pic>
      <p:pic>
        <p:nvPicPr>
          <p:cNvPr id="5" name="Object 4" descr="preencoded.png"/>
          <p:cNvPicPr>
            <a:picLocks noChangeAspect="1"/>
          </p:cNvPicPr>
          <p:nvPr/>
        </p:nvPicPr>
        <p:blipFill>
          <a:blip r:embed="rId7"/>
          <a:stretch>
            <a:fillRect/>
          </a:stretch>
        </p:blipFill>
        <p:spPr>
          <a:xfrm>
            <a:off x="892969" y="892969"/>
            <a:ext cx="49063672" cy="26789063"/>
          </a:xfrm>
          <a:prstGeom prst="rect">
            <a:avLst/>
          </a:prstGeom>
        </p:spPr>
      </p:pic>
      <p:pic>
        <p:nvPicPr>
          <p:cNvPr id="6" name="Object 5" descr="preencoded.png"/>
          <p:cNvPicPr>
            <a:picLocks noChangeAspect="1"/>
          </p:cNvPicPr>
          <p:nvPr/>
        </p:nvPicPr>
        <p:blipFill>
          <a:blip r:embed="rId8"/>
          <a:stretch>
            <a:fillRect/>
          </a:stretch>
        </p:blipFill>
        <p:spPr>
          <a:xfrm>
            <a:off x="3968750" y="0"/>
            <a:ext cx="10256738" cy="12972852"/>
          </a:xfrm>
          <a:prstGeom prst="rect">
            <a:avLst/>
          </a:prstGeom>
        </p:spPr>
      </p:pic>
      <p:pic>
        <p:nvPicPr>
          <p:cNvPr id="7" name="Object 6" descr="preencoded.png"/>
          <p:cNvPicPr>
            <a:picLocks noChangeAspect="1"/>
          </p:cNvPicPr>
          <p:nvPr/>
        </p:nvPicPr>
        <p:blipFill>
          <a:blip r:embed="rId9"/>
          <a:stretch>
            <a:fillRect/>
          </a:stretch>
        </p:blipFill>
        <p:spPr>
          <a:xfrm>
            <a:off x="3869531" y="10070703"/>
            <a:ext cx="10430371" cy="5804297"/>
          </a:xfrm>
          <a:prstGeom prst="rect">
            <a:avLst/>
          </a:prstGeom>
        </p:spPr>
      </p:pic>
      <p:pic>
        <p:nvPicPr>
          <p:cNvPr id="8" name="Object 7" descr="preencoded.png"/>
          <p:cNvPicPr>
            <a:picLocks noChangeAspect="1"/>
          </p:cNvPicPr>
          <p:nvPr/>
        </p:nvPicPr>
        <p:blipFill>
          <a:blip r:embed="rId10"/>
          <a:stretch>
            <a:fillRect/>
          </a:stretch>
        </p:blipFill>
        <p:spPr>
          <a:xfrm>
            <a:off x="7242969" y="3968750"/>
            <a:ext cx="3673991" cy="3968750"/>
          </a:xfrm>
          <a:prstGeom prst="rect">
            <a:avLst/>
          </a:prstGeom>
        </p:spPr>
      </p:pic>
      <p:sp>
        <p:nvSpPr>
          <p:cNvPr id="9" name="Object 8"/>
          <p:cNvSpPr txBox="1"/>
          <p:nvPr/>
        </p:nvSpPr>
        <p:spPr>
          <a:xfrm>
            <a:off x="16867188" y="3472656"/>
            <a:ext cx="23746768" cy="2976563"/>
          </a:xfrm>
          <a:prstGeom prst="rect">
            <a:avLst/>
          </a:prstGeom>
          <a:noFill/>
        </p:spPr>
        <p:txBody>
          <a:bodyPr wrap="square" rtlCol="0" anchor="ctr"/>
          <a:lstStyle/>
          <a:p>
            <a:pPr>
              <a:lnSpc>
                <a:spcPts val="23500"/>
              </a:lnSpc>
              <a:buNone/>
            </a:pPr>
            <a:r>
              <a:rPr lang="en-US" sz="23400" b="1" dirty="0" smtClean="0">
                <a:solidFill>
                  <a:srgbClr val="F0F1F6"/>
                </a:solidFill>
                <a:latin typeface="Raleway" pitchFamily="34" charset="0"/>
                <a:ea typeface="Raleway" pitchFamily="34" charset="-122"/>
                <a:cs typeface="Raleway" pitchFamily="34" charset="-120"/>
              </a:rPr>
              <a:t>NEXT STEPS</a:t>
            </a:r>
            <a:endParaRPr lang="en-US" dirty="0"/>
          </a:p>
        </p:txBody>
      </p:sp>
      <p:sp>
        <p:nvSpPr>
          <p:cNvPr id="10" name="Object 9"/>
          <p:cNvSpPr txBox="1"/>
          <p:nvPr/>
        </p:nvSpPr>
        <p:spPr>
          <a:xfrm>
            <a:off x="16867188" y="6858000"/>
            <a:ext cx="29441924" cy="16344900"/>
          </a:xfrm>
          <a:prstGeom prst="rect">
            <a:avLst/>
          </a:prstGeom>
          <a:noFill/>
        </p:spPr>
        <p:txBody>
          <a:bodyPr wrap="square" rtlCol="0" anchor="ctr"/>
          <a:lstStyle/>
          <a:p>
            <a:pPr>
              <a:lnSpc>
                <a:spcPts val="8800"/>
              </a:lnSpc>
              <a:buNone/>
            </a:pPr>
            <a:r>
              <a:rPr lang="en-US" sz="6000" b="1" dirty="0" smtClean="0">
                <a:solidFill>
                  <a:schemeClr val="bg1"/>
                </a:solidFill>
                <a:latin typeface="Roboto Condensed" pitchFamily="2" charset="0"/>
                <a:ea typeface="Roboto Condensed" pitchFamily="2" charset="0"/>
                <a:cs typeface="Roboto Condensed" pitchFamily="34" charset="-120"/>
              </a:rPr>
              <a:t>If you want to learn more about the topics presented in this module, here are some suggestions</a:t>
            </a:r>
            <a:r>
              <a:rPr lang="en-US" sz="5400" b="1" dirty="0" smtClean="0">
                <a:solidFill>
                  <a:schemeClr val="bg1"/>
                </a:solidFill>
                <a:latin typeface="Roboto Condensed" pitchFamily="2" charset="0"/>
                <a:ea typeface="Roboto Condensed" pitchFamily="2" charset="0"/>
                <a:cs typeface="Roboto Condensed" pitchFamily="34" charset="-120"/>
              </a:rPr>
              <a:t>:</a:t>
            </a:r>
          </a:p>
          <a:p>
            <a:pPr marL="1143000" lvl="1" indent="-685800">
              <a:lnSpc>
                <a:spcPts val="8800"/>
              </a:lnSpc>
              <a:buFont typeface="Arial" panose="020B0604020202020204" pitchFamily="34" charset="0"/>
              <a:buChar char="•"/>
            </a:pPr>
            <a:r>
              <a:rPr lang="en-US" sz="5400" b="1" dirty="0" smtClean="0">
                <a:solidFill>
                  <a:schemeClr val="bg1"/>
                </a:solidFill>
                <a:latin typeface="Roboto Condensed" pitchFamily="2" charset="0"/>
                <a:ea typeface="Roboto Condensed" pitchFamily="2" charset="0"/>
                <a:cs typeface="Roboto Condensed" pitchFamily="34" charset="-120"/>
              </a:rPr>
              <a:t>Gibson</a:t>
            </a:r>
            <a:r>
              <a:rPr lang="en-US" sz="5400" b="1" dirty="0">
                <a:solidFill>
                  <a:schemeClr val="bg1"/>
                </a:solidFill>
                <a:latin typeface="Roboto Condensed" pitchFamily="2" charset="0"/>
                <a:ea typeface="Roboto Condensed" pitchFamily="2" charset="0"/>
                <a:cs typeface="Roboto Condensed" pitchFamily="34" charset="-120"/>
              </a:rPr>
              <a:t>, J. L., Martin, D. K., &amp; Singer, P. A. (2004). Setting priorities in health care organizations: criteria, processes, and parameters of success. BMC Health Services Research, 4(1), 1-8.</a:t>
            </a:r>
            <a:r>
              <a:rPr lang="en-US" sz="5400" b="1" dirty="0" smtClean="0">
                <a:solidFill>
                  <a:schemeClr val="bg1"/>
                </a:solidFill>
                <a:latin typeface="Roboto Condensed" pitchFamily="2" charset="0"/>
                <a:ea typeface="Roboto Condensed" pitchFamily="2" charset="0"/>
                <a:cs typeface="Roboto Condensed" pitchFamily="34" charset="-120"/>
              </a:rPr>
              <a:t>
</a:t>
            </a:r>
            <a:r>
              <a:rPr lang="en-US" sz="5400" b="1" dirty="0">
                <a:solidFill>
                  <a:schemeClr val="bg1"/>
                </a:solidFill>
                <a:latin typeface="Roboto Condensed" pitchFamily="2" charset="0"/>
                <a:ea typeface="Roboto Condensed" pitchFamily="2" charset="0"/>
                <a:cs typeface="Roboto Condensed" pitchFamily="34" charset="-120"/>
              </a:rPr>
              <a:t>Daniels, N. (2001). Justice, health, and healthcare. American Journal of Bioethics, 1(2), 2-16</a:t>
            </a:r>
            <a:r>
              <a:rPr lang="en-US" sz="5400" b="1" dirty="0" smtClean="0">
                <a:solidFill>
                  <a:schemeClr val="bg1"/>
                </a:solidFill>
                <a:latin typeface="Roboto Condensed" pitchFamily="2" charset="0"/>
                <a:ea typeface="Roboto Condensed" pitchFamily="2" charset="0"/>
                <a:cs typeface="Roboto Condensed" pitchFamily="34" charset="-120"/>
              </a:rPr>
              <a:t>.</a:t>
            </a:r>
          </a:p>
          <a:p>
            <a:pPr marL="1143000" lvl="1" indent="-685800">
              <a:lnSpc>
                <a:spcPts val="8800"/>
              </a:lnSpc>
              <a:buFont typeface="Arial" panose="020B0604020202020204" pitchFamily="34" charset="0"/>
              <a:buChar char="•"/>
            </a:pPr>
            <a:r>
              <a:rPr lang="en-US" sz="5400" b="1" dirty="0" err="1">
                <a:solidFill>
                  <a:schemeClr val="bg1"/>
                </a:solidFill>
                <a:latin typeface="Roboto Condensed" pitchFamily="2" charset="0"/>
                <a:ea typeface="Roboto Condensed" pitchFamily="2" charset="0"/>
              </a:rPr>
              <a:t>Heidinger</a:t>
            </a:r>
            <a:r>
              <a:rPr lang="en-US" sz="5400" b="1" dirty="0">
                <a:solidFill>
                  <a:schemeClr val="bg1"/>
                </a:solidFill>
                <a:latin typeface="Roboto Condensed" pitchFamily="2" charset="0"/>
                <a:ea typeface="Roboto Condensed" pitchFamily="2" charset="0"/>
              </a:rPr>
              <a:t>, B. A., </a:t>
            </a:r>
            <a:r>
              <a:rPr lang="en-US" sz="5400" b="1" dirty="0" err="1">
                <a:solidFill>
                  <a:schemeClr val="bg1"/>
                </a:solidFill>
                <a:latin typeface="Roboto Condensed" pitchFamily="2" charset="0"/>
                <a:ea typeface="Roboto Condensed" pitchFamily="2" charset="0"/>
              </a:rPr>
              <a:t>Downar</a:t>
            </a:r>
            <a:r>
              <a:rPr lang="en-US" sz="5400" b="1" dirty="0">
                <a:solidFill>
                  <a:schemeClr val="bg1"/>
                </a:solidFill>
                <a:latin typeface="Roboto Condensed" pitchFamily="2" charset="0"/>
                <a:ea typeface="Roboto Condensed" pitchFamily="2" charset="0"/>
              </a:rPr>
              <a:t>, A., Frolic, A., </a:t>
            </a:r>
            <a:r>
              <a:rPr lang="en-US" sz="5400" b="1" dirty="0" err="1">
                <a:solidFill>
                  <a:schemeClr val="bg1"/>
                </a:solidFill>
                <a:latin typeface="Roboto Condensed" pitchFamily="2" charset="0"/>
                <a:ea typeface="Roboto Condensed" pitchFamily="2" charset="0"/>
              </a:rPr>
              <a:t>Downar</a:t>
            </a:r>
            <a:r>
              <a:rPr lang="en-US" sz="5400" b="1" dirty="0">
                <a:solidFill>
                  <a:schemeClr val="bg1"/>
                </a:solidFill>
                <a:latin typeface="Roboto Condensed" pitchFamily="2" charset="0"/>
                <a:ea typeface="Roboto Condensed" pitchFamily="2" charset="0"/>
              </a:rPr>
              <a:t>, J., &amp; Isenberg, S. R. (2023). Physician and administrator experience of preparing to implement Ontario’s intensive care unit Triage Emergency Standard of Care during the COVID-19 pandemic: a qualitative study. Canadian Medical Association Open Access Journal, 11(5), </a:t>
            </a:r>
            <a:r>
              <a:rPr lang="en-US" sz="5400" b="1" dirty="0" smtClean="0">
                <a:solidFill>
                  <a:schemeClr val="bg1"/>
                </a:solidFill>
                <a:latin typeface="Roboto Condensed" pitchFamily="2" charset="0"/>
                <a:ea typeface="Roboto Condensed" pitchFamily="2" charset="0"/>
              </a:rPr>
              <a:t>E838-E846</a:t>
            </a:r>
          </a:p>
          <a:p>
            <a:pPr marL="1143000" lvl="1" indent="-685800">
              <a:lnSpc>
                <a:spcPts val="8800"/>
              </a:lnSpc>
              <a:buFont typeface="Arial" panose="020B0604020202020204" pitchFamily="34" charset="0"/>
              <a:buChar char="•"/>
            </a:pPr>
            <a:r>
              <a:rPr lang="en-US" sz="5400" b="1" dirty="0">
                <a:solidFill>
                  <a:schemeClr val="bg1"/>
                </a:solidFill>
                <a:latin typeface="Roboto Condensed" pitchFamily="2" charset="0"/>
                <a:ea typeface="Roboto Condensed" pitchFamily="2" charset="0"/>
              </a:rPr>
              <a:t>Bean, S., &amp; Kelecevic, J. (2022). How Clinical Ethics Consultants Navigate Complex Acute Care Discharge Cases in Ontario. In Thorny Issues in Clinical Ethics Consultation: North American and European Perspectives (pp. 117-124). Cham: Springer International Publishing.</a:t>
            </a:r>
          </a:p>
          <a:p>
            <a:pPr>
              <a:lnSpc>
                <a:spcPts val="8800"/>
              </a:lnSpc>
              <a:buNone/>
            </a:pPr>
            <a:r>
              <a:rPr lang="en-US" sz="5400" b="1" dirty="0">
                <a:solidFill>
                  <a:srgbClr val="F0F1F6"/>
                </a:solidFill>
                <a:latin typeface="Roboto Condensed" pitchFamily="34" charset="0"/>
                <a:ea typeface="Roboto Condensed" pitchFamily="34" charset="-122"/>
                <a:cs typeface="Roboto Condensed" pitchFamily="34" charset="-120"/>
              </a:rPr>
              <a:t>
</a:t>
            </a:r>
            <a:endParaRPr lang="en-US" sz="5400"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0241200" y="28016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8413"/>
    </mc:Choice>
    <mc:Fallback xmlns="">
      <p:transition spd="slow" advTm="68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5"/>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6"/>
          <a:stretch>
            <a:fillRect/>
          </a:stretch>
        </p:blipFill>
        <p:spPr>
          <a:xfrm>
            <a:off x="843359" y="892969"/>
            <a:ext cx="49063672" cy="26789063"/>
          </a:xfrm>
          <a:prstGeom prst="rect">
            <a:avLst/>
          </a:prstGeom>
        </p:spPr>
      </p:pic>
      <p:pic>
        <p:nvPicPr>
          <p:cNvPr id="5" name="Object 4" descr="preencoded.png"/>
          <p:cNvPicPr>
            <a:picLocks noChangeAspect="1"/>
          </p:cNvPicPr>
          <p:nvPr/>
        </p:nvPicPr>
        <p:blipFill>
          <a:blip r:embed="rId7"/>
          <a:stretch>
            <a:fillRect/>
          </a:stretch>
        </p:blipFill>
        <p:spPr>
          <a:xfrm>
            <a:off x="3968750" y="0"/>
            <a:ext cx="6746875" cy="28575000"/>
          </a:xfrm>
          <a:prstGeom prst="rect">
            <a:avLst/>
          </a:prstGeom>
        </p:spPr>
      </p:pic>
      <p:sp>
        <p:nvSpPr>
          <p:cNvPr id="6" name="Object 5"/>
          <p:cNvSpPr txBox="1"/>
          <p:nvPr/>
        </p:nvSpPr>
        <p:spPr>
          <a:xfrm>
            <a:off x="11509375" y="2033984"/>
            <a:ext cx="27814736" cy="2976563"/>
          </a:xfrm>
          <a:prstGeom prst="rect">
            <a:avLst/>
          </a:prstGeom>
          <a:noFill/>
        </p:spPr>
        <p:txBody>
          <a:bodyPr wrap="square" rtlCol="0" anchor="ctr"/>
          <a:lstStyle/>
          <a:p>
            <a:pPr>
              <a:lnSpc>
                <a:spcPts val="23500"/>
              </a:lnSpc>
              <a:buNone/>
            </a:pPr>
            <a:r>
              <a:rPr lang="en-US" sz="23400" b="1" dirty="0" smtClean="0">
                <a:solidFill>
                  <a:srgbClr val="10268E"/>
                </a:solidFill>
                <a:latin typeface="Raleway" pitchFamily="34" charset="0"/>
                <a:ea typeface="Raleway" pitchFamily="34" charset="-122"/>
                <a:cs typeface="Raleway" pitchFamily="34" charset="-120"/>
              </a:rPr>
              <a:t>Module Objectives</a:t>
            </a:r>
            <a:endParaRPr lang="en-US" dirty="0"/>
          </a:p>
        </p:txBody>
      </p:sp>
      <p:sp>
        <p:nvSpPr>
          <p:cNvPr id="7" name="Object 6"/>
          <p:cNvSpPr txBox="1"/>
          <p:nvPr/>
        </p:nvSpPr>
        <p:spPr>
          <a:xfrm>
            <a:off x="11112500" y="6151562"/>
            <a:ext cx="29645322" cy="13096875"/>
          </a:xfrm>
          <a:prstGeom prst="rect">
            <a:avLst/>
          </a:prstGeom>
          <a:noFill/>
        </p:spPr>
        <p:txBody>
          <a:bodyPr wrap="square" rtlCol="0" anchor="ctr"/>
          <a:lstStyle/>
          <a:p>
            <a:pPr>
              <a:lnSpc>
                <a:spcPts val="17200"/>
              </a:lnSpc>
              <a:buNone/>
            </a:pPr>
            <a:r>
              <a:rPr lang="en-US" sz="7800" dirty="0" smtClean="0">
                <a:solidFill>
                  <a:srgbClr val="10268E"/>
                </a:solidFill>
                <a:latin typeface="Raleway" pitchFamily="34" charset="0"/>
                <a:ea typeface="Raleway" pitchFamily="34" charset="-122"/>
                <a:cs typeface="Raleway" pitchFamily="34" charset="-120"/>
              </a:rPr>
              <a:t>After completing the module, you will be able to:</a:t>
            </a:r>
          </a:p>
          <a:p>
            <a:pPr marL="1028700" lvl="2" indent="-342900">
              <a:lnSpc>
                <a:spcPts val="17200"/>
              </a:lnSpc>
              <a:buSzPct val="100000"/>
              <a:buChar char="•"/>
            </a:pPr>
            <a:r>
              <a:rPr lang="en-US" sz="7800" dirty="0" smtClean="0">
                <a:solidFill>
                  <a:srgbClr val="10268E"/>
                </a:solidFill>
                <a:latin typeface="Raleway" pitchFamily="34" charset="0"/>
                <a:ea typeface="Raleway" pitchFamily="34" charset="-122"/>
                <a:cs typeface="Raleway" pitchFamily="34" charset="-120"/>
              </a:rPr>
              <a:t> Define concept of justice,</a:t>
            </a:r>
          </a:p>
          <a:p>
            <a:pPr marL="1028700" lvl="2" indent="-342900">
              <a:lnSpc>
                <a:spcPts val="17200"/>
              </a:lnSpc>
              <a:buSzPct val="100000"/>
              <a:buChar char="•"/>
            </a:pPr>
            <a:r>
              <a:rPr lang="en-US" sz="7800" dirty="0" smtClean="0">
                <a:solidFill>
                  <a:srgbClr val="10268E"/>
                </a:solidFill>
                <a:latin typeface="Raleway" pitchFamily="34" charset="0"/>
                <a:ea typeface="Raleway" pitchFamily="34" charset="-122"/>
                <a:cs typeface="Raleway" pitchFamily="34" charset="-120"/>
              </a:rPr>
              <a:t> Describe A4R ethical tool based in procedural justice, and</a:t>
            </a:r>
          </a:p>
          <a:p>
            <a:pPr marL="1028700" lvl="2" indent="-342900">
              <a:lnSpc>
                <a:spcPts val="17200"/>
              </a:lnSpc>
              <a:buSzPct val="100000"/>
              <a:buChar char="•"/>
            </a:pPr>
            <a:r>
              <a:rPr lang="en-US" sz="7800" dirty="0" smtClean="0">
                <a:solidFill>
                  <a:srgbClr val="10268E"/>
                </a:solidFill>
                <a:latin typeface="Raleway" pitchFamily="34" charset="0"/>
                <a:ea typeface="Raleway" pitchFamily="34" charset="-122"/>
                <a:cs typeface="Raleway" pitchFamily="34" charset="-120"/>
              </a:rPr>
              <a:t> Discuss the learned concepts using the case study. </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241200" y="28016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172"/>
    </mc:Choice>
    <mc:Fallback xmlns="">
      <p:transition spd="slow" advTm="39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5"/>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6"/>
          <a:stretch>
            <a:fillRect/>
          </a:stretch>
        </p:blipFill>
        <p:spPr>
          <a:xfrm>
            <a:off x="892969" y="1736328"/>
            <a:ext cx="49014062" cy="25003125"/>
          </a:xfrm>
          <a:prstGeom prst="rect">
            <a:avLst/>
          </a:prstGeom>
        </p:spPr>
      </p:pic>
      <p:pic>
        <p:nvPicPr>
          <p:cNvPr id="5" name="Object 4" descr="preencoded.png"/>
          <p:cNvPicPr>
            <a:picLocks noChangeAspect="1"/>
          </p:cNvPicPr>
          <p:nvPr/>
        </p:nvPicPr>
        <p:blipFill>
          <a:blip r:embed="rId7"/>
          <a:stretch>
            <a:fillRect/>
          </a:stretch>
        </p:blipFill>
        <p:spPr>
          <a:xfrm>
            <a:off x="41870313" y="19942969"/>
            <a:ext cx="3671094" cy="4464844"/>
          </a:xfrm>
          <a:prstGeom prst="rect">
            <a:avLst/>
          </a:prstGeom>
        </p:spPr>
      </p:pic>
      <p:sp>
        <p:nvSpPr>
          <p:cNvPr id="6" name="Object 5"/>
          <p:cNvSpPr txBox="1"/>
          <p:nvPr/>
        </p:nvSpPr>
        <p:spPr>
          <a:xfrm>
            <a:off x="2926953" y="5109766"/>
            <a:ext cx="45256152" cy="14882813"/>
          </a:xfrm>
          <a:prstGeom prst="rect">
            <a:avLst/>
          </a:prstGeom>
          <a:noFill/>
        </p:spPr>
        <p:txBody>
          <a:bodyPr wrap="square" rtlCol="0" anchor="ctr"/>
          <a:lstStyle/>
          <a:p>
            <a:pPr>
              <a:lnSpc>
                <a:spcPts val="19600"/>
              </a:lnSpc>
              <a:buNone/>
            </a:pPr>
            <a:r>
              <a:rPr lang="en-US" sz="19500" dirty="0" smtClean="0">
                <a:solidFill>
                  <a:srgbClr val="10268E"/>
                </a:solidFill>
                <a:latin typeface="Raleway" pitchFamily="34" charset="0"/>
                <a:ea typeface="Raleway" pitchFamily="34" charset="-122"/>
                <a:cs typeface="Raleway" pitchFamily="34" charset="-120"/>
              </a:rPr>
              <a:t>Before we start with the module, spend time reflecting on how would you define justice in healthcare? In your opinion, whose responsibility is that the patients are treated fairly?   </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241200" y="28016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373"/>
    </mc:Choice>
    <mc:Fallback xmlns="">
      <p:transition spd="slow" advTm="32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5"/>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6"/>
          <a:stretch>
            <a:fillRect/>
          </a:stretch>
        </p:blipFill>
        <p:spPr>
          <a:xfrm>
            <a:off x="892969" y="892969"/>
            <a:ext cx="49014063" cy="7937500"/>
          </a:xfrm>
          <a:prstGeom prst="rect">
            <a:avLst/>
          </a:prstGeom>
        </p:spPr>
      </p:pic>
      <p:pic>
        <p:nvPicPr>
          <p:cNvPr id="5" name="Object 4" descr="preencoded.png"/>
          <p:cNvPicPr>
            <a:picLocks noChangeAspect="1"/>
          </p:cNvPicPr>
          <p:nvPr/>
        </p:nvPicPr>
        <p:blipFill>
          <a:blip r:embed="rId7"/>
          <a:stretch>
            <a:fillRect/>
          </a:stretch>
        </p:blipFill>
        <p:spPr>
          <a:xfrm>
            <a:off x="2530078" y="11112500"/>
            <a:ext cx="6002734" cy="6002734"/>
          </a:xfrm>
          <a:prstGeom prst="rect">
            <a:avLst/>
          </a:prstGeom>
        </p:spPr>
      </p:pic>
      <p:pic>
        <p:nvPicPr>
          <p:cNvPr id="9" name="Object 8" descr="preencoded.png"/>
          <p:cNvPicPr>
            <a:picLocks noChangeAspect="1"/>
          </p:cNvPicPr>
          <p:nvPr/>
        </p:nvPicPr>
        <p:blipFill>
          <a:blip r:embed="rId8"/>
          <a:stretch>
            <a:fillRect/>
          </a:stretch>
        </p:blipFill>
        <p:spPr>
          <a:xfrm>
            <a:off x="24838199" y="11446498"/>
            <a:ext cx="6002734" cy="6002734"/>
          </a:xfrm>
          <a:prstGeom prst="rect">
            <a:avLst/>
          </a:prstGeom>
        </p:spPr>
      </p:pic>
      <p:pic>
        <p:nvPicPr>
          <p:cNvPr id="12" name="Object 11" descr="preencoded.png"/>
          <p:cNvPicPr>
            <a:picLocks noChangeAspect="1"/>
          </p:cNvPicPr>
          <p:nvPr/>
        </p:nvPicPr>
        <p:blipFill>
          <a:blip r:embed="rId9"/>
          <a:stretch>
            <a:fillRect/>
          </a:stretch>
        </p:blipFill>
        <p:spPr>
          <a:xfrm>
            <a:off x="3522266" y="12451953"/>
            <a:ext cx="3968750" cy="3665865"/>
          </a:xfrm>
          <a:prstGeom prst="rect">
            <a:avLst/>
          </a:prstGeom>
        </p:spPr>
      </p:pic>
      <p:pic>
        <p:nvPicPr>
          <p:cNvPr id="14" name="Object 13" descr="preencoded.png"/>
          <p:cNvPicPr>
            <a:picLocks noChangeAspect="1"/>
          </p:cNvPicPr>
          <p:nvPr/>
        </p:nvPicPr>
        <p:blipFill>
          <a:blip r:embed="rId10"/>
          <a:stretch>
            <a:fillRect/>
          </a:stretch>
        </p:blipFill>
        <p:spPr>
          <a:xfrm>
            <a:off x="25855786" y="12104688"/>
            <a:ext cx="3967560" cy="3968750"/>
          </a:xfrm>
          <a:prstGeom prst="rect">
            <a:avLst/>
          </a:prstGeom>
        </p:spPr>
      </p:pic>
      <p:sp>
        <p:nvSpPr>
          <p:cNvPr id="17" name="Object 16"/>
          <p:cNvSpPr txBox="1"/>
          <p:nvPr/>
        </p:nvSpPr>
        <p:spPr>
          <a:xfrm>
            <a:off x="6151563" y="3274219"/>
            <a:ext cx="39408447" cy="2976563"/>
          </a:xfrm>
          <a:prstGeom prst="rect">
            <a:avLst/>
          </a:prstGeom>
          <a:noFill/>
        </p:spPr>
        <p:txBody>
          <a:bodyPr wrap="square" rtlCol="0" anchor="ctr"/>
          <a:lstStyle/>
          <a:p>
            <a:pPr algn="ctr">
              <a:lnSpc>
                <a:spcPts val="23500"/>
              </a:lnSpc>
              <a:buNone/>
            </a:pPr>
            <a:r>
              <a:rPr lang="en-US" sz="23400" b="1" dirty="0" smtClean="0">
                <a:solidFill>
                  <a:srgbClr val="10268E"/>
                </a:solidFill>
                <a:latin typeface="Raleway" pitchFamily="34" charset="0"/>
                <a:ea typeface="Raleway" pitchFamily="34" charset="-122"/>
                <a:cs typeface="Raleway" pitchFamily="34" charset="-120"/>
              </a:rPr>
              <a:t>Definition of Justice </a:t>
            </a:r>
            <a:endParaRPr lang="en-US" dirty="0"/>
          </a:p>
        </p:txBody>
      </p:sp>
      <p:sp>
        <p:nvSpPr>
          <p:cNvPr id="18" name="Object 17"/>
          <p:cNvSpPr txBox="1"/>
          <p:nvPr/>
        </p:nvSpPr>
        <p:spPr>
          <a:xfrm>
            <a:off x="9078516" y="12104688"/>
            <a:ext cx="7576592" cy="1190625"/>
          </a:xfrm>
          <a:prstGeom prst="rect">
            <a:avLst/>
          </a:prstGeom>
          <a:noFill/>
        </p:spPr>
        <p:txBody>
          <a:bodyPr wrap="square" rtlCol="0" anchor="ctr"/>
          <a:lstStyle/>
          <a:p>
            <a:pPr>
              <a:buNone/>
            </a:pPr>
            <a:r>
              <a:rPr lang="en-US" sz="6300" b="1" dirty="0" smtClean="0">
                <a:solidFill>
                  <a:srgbClr val="000000"/>
                </a:solidFill>
                <a:latin typeface="Roboto Condensed" pitchFamily="34" charset="0"/>
                <a:ea typeface="Roboto Condensed" pitchFamily="34" charset="-122"/>
              </a:rPr>
              <a:t>General definition</a:t>
            </a:r>
            <a:endParaRPr lang="en-US" dirty="0"/>
          </a:p>
        </p:txBody>
      </p:sp>
      <p:sp>
        <p:nvSpPr>
          <p:cNvPr id="21" name="Object 20"/>
          <p:cNvSpPr txBox="1"/>
          <p:nvPr/>
        </p:nvSpPr>
        <p:spPr>
          <a:xfrm>
            <a:off x="34727232" y="12463349"/>
            <a:ext cx="8593584" cy="1190625"/>
          </a:xfrm>
          <a:prstGeom prst="rect">
            <a:avLst/>
          </a:prstGeom>
          <a:noFill/>
        </p:spPr>
        <p:txBody>
          <a:bodyPr wrap="square" rtlCol="0" anchor="ctr"/>
          <a:lstStyle/>
          <a:p>
            <a:pPr>
              <a:buNone/>
            </a:pPr>
            <a:r>
              <a:rPr lang="en-US" sz="6300" b="1" dirty="0" smtClean="0">
                <a:solidFill>
                  <a:srgbClr val="000000"/>
                </a:solidFill>
                <a:latin typeface="Roboto Condensed" pitchFamily="34" charset="0"/>
                <a:ea typeface="Roboto Condensed" pitchFamily="34" charset="-122"/>
                <a:cs typeface="Roboto Condensed" pitchFamily="34" charset="-120"/>
              </a:rPr>
              <a:t>In healthcare and social services</a:t>
            </a:r>
            <a:endParaRPr lang="en-US" dirty="0"/>
          </a:p>
        </p:txBody>
      </p:sp>
      <p:pic>
        <p:nvPicPr>
          <p:cNvPr id="29" name="Audio 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0241200" y="28016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79713"/>
    </mc:Choice>
    <mc:Fallback xmlns="">
      <p:transition spd="slow" advTm="679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5"/>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6"/>
          <a:stretch>
            <a:fillRect/>
          </a:stretch>
        </p:blipFill>
        <p:spPr>
          <a:xfrm>
            <a:off x="0" y="0"/>
            <a:ext cx="50800000" cy="28575000"/>
          </a:xfrm>
          <a:prstGeom prst="rect">
            <a:avLst/>
          </a:prstGeom>
        </p:spPr>
      </p:pic>
      <p:pic>
        <p:nvPicPr>
          <p:cNvPr id="5" name="Object 4" descr="preencoded.png"/>
          <p:cNvPicPr>
            <a:picLocks noChangeAspect="1"/>
          </p:cNvPicPr>
          <p:nvPr/>
        </p:nvPicPr>
        <p:blipFill>
          <a:blip r:embed="rId7"/>
          <a:stretch>
            <a:fillRect/>
          </a:stretch>
        </p:blipFill>
        <p:spPr>
          <a:xfrm>
            <a:off x="20320000" y="1428750"/>
            <a:ext cx="30460156" cy="17164844"/>
          </a:xfrm>
          <a:prstGeom prst="rect">
            <a:avLst/>
          </a:prstGeom>
        </p:spPr>
      </p:pic>
      <p:sp>
        <p:nvSpPr>
          <p:cNvPr id="6" name="Object 5"/>
          <p:cNvSpPr txBox="1"/>
          <p:nvPr/>
        </p:nvSpPr>
        <p:spPr>
          <a:xfrm>
            <a:off x="22835195" y="3493988"/>
            <a:ext cx="26085850" cy="2182813"/>
          </a:xfrm>
          <a:prstGeom prst="rect">
            <a:avLst/>
          </a:prstGeom>
          <a:noFill/>
        </p:spPr>
        <p:txBody>
          <a:bodyPr wrap="square" rtlCol="0" anchor="ctr"/>
          <a:lstStyle/>
          <a:p>
            <a:pPr>
              <a:lnSpc>
                <a:spcPts val="17300"/>
              </a:lnSpc>
              <a:buNone/>
            </a:pPr>
            <a:r>
              <a:rPr lang="en-US" sz="13300" b="1" dirty="0" smtClean="0">
                <a:solidFill>
                  <a:srgbClr val="F0F1F6"/>
                </a:solidFill>
                <a:latin typeface="Roboto Condensed" pitchFamily="34" charset="0"/>
                <a:ea typeface="Roboto Condensed" pitchFamily="34" charset="-122"/>
                <a:cs typeface="Roboto Condensed" pitchFamily="34" charset="-120"/>
              </a:rPr>
              <a:t>Guiding Questions</a:t>
            </a:r>
            <a:endParaRPr lang="en-US" dirty="0"/>
          </a:p>
        </p:txBody>
      </p:sp>
      <p:sp>
        <p:nvSpPr>
          <p:cNvPr id="7" name="Object 6"/>
          <p:cNvSpPr txBox="1"/>
          <p:nvPr/>
        </p:nvSpPr>
        <p:spPr>
          <a:xfrm>
            <a:off x="21339855" y="7105551"/>
            <a:ext cx="28386087" cy="8992960"/>
          </a:xfrm>
          <a:prstGeom prst="rect">
            <a:avLst/>
          </a:prstGeom>
          <a:noFill/>
        </p:spPr>
        <p:txBody>
          <a:bodyPr wrap="square" rtlCol="0" anchor="ctr"/>
          <a:lstStyle/>
          <a:p>
            <a:pPr marL="1028700" lvl="2" indent="-342900">
              <a:lnSpc>
                <a:spcPts val="13700"/>
              </a:lnSpc>
              <a:buSzPct val="100000"/>
              <a:buChar char="•"/>
            </a:pPr>
            <a:r>
              <a:rPr lang="en-US" sz="6000" dirty="0">
                <a:solidFill>
                  <a:srgbClr val="F0F1F6"/>
                </a:solidFill>
                <a:latin typeface="Roboto Condensed" pitchFamily="34" charset="0"/>
                <a:ea typeface="Roboto Condensed" pitchFamily="34" charset="-122"/>
                <a:cs typeface="Roboto Condensed" pitchFamily="34" charset="-120"/>
              </a:rPr>
              <a:t> </a:t>
            </a:r>
            <a:r>
              <a:rPr lang="en-US" sz="7200" dirty="0">
                <a:solidFill>
                  <a:srgbClr val="F0F1F6"/>
                </a:solidFill>
                <a:latin typeface="Roboto Condensed" pitchFamily="34" charset="0"/>
                <a:ea typeface="Roboto Condensed" pitchFamily="34" charset="-122"/>
                <a:cs typeface="Roboto Condensed" pitchFamily="34" charset="-120"/>
              </a:rPr>
              <a:t>Is this action legal?</a:t>
            </a:r>
          </a:p>
          <a:p>
            <a:pPr marL="1028700" lvl="2" indent="-342900">
              <a:lnSpc>
                <a:spcPts val="13700"/>
              </a:lnSpc>
              <a:buSzPct val="100000"/>
              <a:buChar char="•"/>
            </a:pPr>
            <a:r>
              <a:rPr lang="en-US" sz="7200" dirty="0">
                <a:solidFill>
                  <a:srgbClr val="F0F1F6"/>
                </a:solidFill>
                <a:latin typeface="Roboto Condensed" pitchFamily="34" charset="0"/>
                <a:ea typeface="Roboto Condensed" pitchFamily="34" charset="-122"/>
                <a:cs typeface="Roboto Condensed" pitchFamily="34" charset="-120"/>
              </a:rPr>
              <a:t>Does this action unfairly contradict someone’s human rights?</a:t>
            </a:r>
          </a:p>
          <a:p>
            <a:pPr marL="1028700" lvl="2" indent="-342900">
              <a:lnSpc>
                <a:spcPts val="13700"/>
              </a:lnSpc>
              <a:buSzPct val="100000"/>
              <a:buChar char="•"/>
            </a:pPr>
            <a:r>
              <a:rPr lang="en-US" sz="7200" dirty="0">
                <a:solidFill>
                  <a:srgbClr val="F0F1F6"/>
                </a:solidFill>
                <a:latin typeface="Roboto Condensed" pitchFamily="34" charset="0"/>
                <a:ea typeface="Roboto Condensed" pitchFamily="34" charset="-122"/>
                <a:cs typeface="Roboto Condensed" pitchFamily="34" charset="-120"/>
              </a:rPr>
              <a:t>Does this action </a:t>
            </a:r>
            <a:r>
              <a:rPr lang="en-US" sz="7200" dirty="0" smtClean="0">
                <a:solidFill>
                  <a:srgbClr val="F0F1F6"/>
                </a:solidFill>
                <a:latin typeface="Roboto Condensed" pitchFamily="34" charset="0"/>
                <a:ea typeface="Roboto Condensed" pitchFamily="34" charset="-122"/>
                <a:cs typeface="Roboto Condensed" pitchFamily="34" charset="-120"/>
              </a:rPr>
              <a:t>prioritize </a:t>
            </a:r>
            <a:r>
              <a:rPr lang="en-US" sz="7200" dirty="0">
                <a:solidFill>
                  <a:srgbClr val="F0F1F6"/>
                </a:solidFill>
                <a:latin typeface="Roboto Condensed" pitchFamily="34" charset="0"/>
                <a:ea typeface="Roboto Condensed" pitchFamily="34" charset="-122"/>
                <a:cs typeface="Roboto Condensed" pitchFamily="34" charset="-120"/>
              </a:rPr>
              <a:t>one group over another?</a:t>
            </a:r>
          </a:p>
          <a:p>
            <a:pPr marL="1028700" lvl="2" indent="-342900">
              <a:lnSpc>
                <a:spcPts val="13700"/>
              </a:lnSpc>
              <a:buSzPct val="100000"/>
              <a:buChar char="•"/>
            </a:pPr>
            <a:r>
              <a:rPr lang="en-US" sz="7200" dirty="0">
                <a:solidFill>
                  <a:srgbClr val="F0F1F6"/>
                </a:solidFill>
                <a:latin typeface="Roboto Condensed" pitchFamily="34" charset="0"/>
                <a:ea typeface="Roboto Condensed" pitchFamily="34" charset="-122"/>
                <a:cs typeface="Roboto Condensed" pitchFamily="34" charset="-120"/>
              </a:rPr>
              <a:t>If it </a:t>
            </a:r>
            <a:r>
              <a:rPr lang="en-US" sz="7200" dirty="0" smtClean="0">
                <a:solidFill>
                  <a:srgbClr val="F0F1F6"/>
                </a:solidFill>
                <a:latin typeface="Roboto Condensed" pitchFamily="34" charset="0"/>
                <a:ea typeface="Roboto Condensed" pitchFamily="34" charset="-122"/>
                <a:cs typeface="Roboto Condensed" pitchFamily="34" charset="-120"/>
              </a:rPr>
              <a:t>prioritizes one </a:t>
            </a:r>
            <a:r>
              <a:rPr lang="en-US" sz="7200" dirty="0">
                <a:solidFill>
                  <a:srgbClr val="F0F1F6"/>
                </a:solidFill>
                <a:latin typeface="Roboto Condensed" pitchFamily="34" charset="0"/>
                <a:ea typeface="Roboto Condensed" pitchFamily="34" charset="-122"/>
                <a:cs typeface="Roboto Condensed" pitchFamily="34" charset="-120"/>
              </a:rPr>
              <a:t>group over another, can that </a:t>
            </a:r>
            <a:r>
              <a:rPr lang="en-US" sz="7200" dirty="0" smtClean="0">
                <a:solidFill>
                  <a:srgbClr val="F0F1F6"/>
                </a:solidFill>
                <a:latin typeface="Roboto Condensed" pitchFamily="34" charset="0"/>
                <a:ea typeface="Roboto Condensed" pitchFamily="34" charset="-122"/>
                <a:cs typeface="Roboto Condensed" pitchFamily="34" charset="-120"/>
              </a:rPr>
              <a:t>prioritization </a:t>
            </a:r>
            <a:r>
              <a:rPr lang="en-US" sz="7200" dirty="0">
                <a:solidFill>
                  <a:srgbClr val="F0F1F6"/>
                </a:solidFill>
                <a:latin typeface="Roboto Condensed" pitchFamily="34" charset="0"/>
                <a:ea typeface="Roboto Condensed" pitchFamily="34" charset="-122"/>
                <a:cs typeface="Roboto Condensed" pitchFamily="34" charset="-120"/>
              </a:rPr>
              <a:t>be justified in terms of overall net benefit to society or does it agree with moral conventions</a:t>
            </a:r>
            <a:r>
              <a:rPr lang="en-US" sz="7200" dirty="0" smtClean="0">
                <a:solidFill>
                  <a:srgbClr val="F0F1F6"/>
                </a:solidFill>
                <a:latin typeface="Roboto Condensed" pitchFamily="34" charset="0"/>
                <a:ea typeface="Roboto Condensed" pitchFamily="34" charset="-122"/>
                <a:cs typeface="Roboto Condensed" pitchFamily="34" charset="-120"/>
              </a:rPr>
              <a:t>?</a:t>
            </a:r>
          </a:p>
          <a:p>
            <a:pPr marL="1028700" lvl="2" indent="-342900">
              <a:lnSpc>
                <a:spcPts val="13700"/>
              </a:lnSpc>
              <a:buSzPct val="100000"/>
              <a:buChar char="•"/>
            </a:pPr>
            <a:r>
              <a:rPr lang="en-US" sz="7200" dirty="0" smtClean="0">
                <a:solidFill>
                  <a:srgbClr val="F0F1F6"/>
                </a:solidFill>
                <a:latin typeface="Roboto Condensed" pitchFamily="34" charset="0"/>
                <a:ea typeface="Roboto Condensed" pitchFamily="34" charset="-122"/>
              </a:rPr>
              <a:t>“It is not fair that my patient/client/resident is not getting…”</a:t>
            </a:r>
            <a:endParaRPr lang="en-US" sz="72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241200" y="28016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2647"/>
    </mc:Choice>
    <mc:Fallback xmlns="">
      <p:transition spd="slow" advTm="252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5"/>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6"/>
          <a:stretch>
            <a:fillRect/>
          </a:stretch>
        </p:blipFill>
        <p:spPr>
          <a:xfrm>
            <a:off x="892969" y="1736328"/>
            <a:ext cx="49014062" cy="25003125"/>
          </a:xfrm>
          <a:prstGeom prst="rect">
            <a:avLst/>
          </a:prstGeom>
        </p:spPr>
      </p:pic>
      <p:pic>
        <p:nvPicPr>
          <p:cNvPr id="5" name="Object 4" descr="preencoded.png"/>
          <p:cNvPicPr>
            <a:picLocks noChangeAspect="1"/>
          </p:cNvPicPr>
          <p:nvPr/>
        </p:nvPicPr>
        <p:blipFill>
          <a:blip r:embed="rId7"/>
          <a:stretch>
            <a:fillRect/>
          </a:stretch>
        </p:blipFill>
        <p:spPr>
          <a:xfrm>
            <a:off x="44251563" y="20935156"/>
            <a:ext cx="3968750" cy="3968750"/>
          </a:xfrm>
          <a:prstGeom prst="rect">
            <a:avLst/>
          </a:prstGeom>
        </p:spPr>
      </p:pic>
      <p:sp>
        <p:nvSpPr>
          <p:cNvPr id="6" name="Object 5"/>
          <p:cNvSpPr txBox="1"/>
          <p:nvPr/>
        </p:nvSpPr>
        <p:spPr>
          <a:xfrm>
            <a:off x="3075781" y="5060156"/>
            <a:ext cx="45256152" cy="19843750"/>
          </a:xfrm>
          <a:prstGeom prst="rect">
            <a:avLst/>
          </a:prstGeom>
          <a:noFill/>
        </p:spPr>
        <p:txBody>
          <a:bodyPr wrap="square" rtlCol="0" anchor="ctr"/>
          <a:lstStyle/>
          <a:p>
            <a:pPr>
              <a:lnSpc>
                <a:spcPts val="19600"/>
              </a:lnSpc>
              <a:buNone/>
            </a:pPr>
            <a:r>
              <a:rPr lang="en-US" sz="19500" dirty="0" smtClean="0">
                <a:solidFill>
                  <a:srgbClr val="10268E"/>
                </a:solidFill>
                <a:latin typeface="Raleway" pitchFamily="34" charset="0"/>
                <a:ea typeface="Raleway" pitchFamily="34" charset="-122"/>
                <a:cs typeface="Raleway" pitchFamily="34" charset="-120"/>
              </a:rPr>
              <a:t>Here, pause the slides and go to this module's case study. 
Upon reading the case, reflect on the case. What is your initial reaction about what kind of justice related questions may arise in this situation? 
</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241200" y="28016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4838"/>
    </mc:Choice>
    <mc:Fallback xmlns="">
      <p:transition spd="slow" advTm="94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5"/>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6"/>
          <a:stretch>
            <a:fillRect/>
          </a:stretch>
        </p:blipFill>
        <p:spPr>
          <a:xfrm>
            <a:off x="4286250" y="4417219"/>
            <a:ext cx="31353125" cy="1736328"/>
          </a:xfrm>
          <a:prstGeom prst="rect">
            <a:avLst/>
          </a:prstGeom>
        </p:spPr>
      </p:pic>
      <p:pic>
        <p:nvPicPr>
          <p:cNvPr id="5" name="Object 4" descr="preencoded.png"/>
          <p:cNvPicPr>
            <a:picLocks noChangeAspect="1"/>
          </p:cNvPicPr>
          <p:nvPr/>
        </p:nvPicPr>
        <p:blipFill>
          <a:blip r:embed="rId7"/>
          <a:stretch>
            <a:fillRect/>
          </a:stretch>
        </p:blipFill>
        <p:spPr>
          <a:xfrm>
            <a:off x="4286250" y="9198074"/>
            <a:ext cx="31353125" cy="1736328"/>
          </a:xfrm>
          <a:prstGeom prst="rect">
            <a:avLst/>
          </a:prstGeom>
        </p:spPr>
      </p:pic>
      <p:sp>
        <p:nvSpPr>
          <p:cNvPr id="6" name="Object 5"/>
          <p:cNvSpPr txBox="1"/>
          <p:nvPr/>
        </p:nvSpPr>
        <p:spPr>
          <a:xfrm>
            <a:off x="3712641" y="5930801"/>
            <a:ext cx="43374717" cy="3175000"/>
          </a:xfrm>
          <a:prstGeom prst="rect">
            <a:avLst/>
          </a:prstGeom>
          <a:noFill/>
        </p:spPr>
        <p:txBody>
          <a:bodyPr wrap="square" rtlCol="0" anchor="ctr"/>
          <a:lstStyle/>
          <a:p>
            <a:pPr>
              <a:lnSpc>
                <a:spcPts val="24900"/>
              </a:lnSpc>
              <a:buNone/>
            </a:pPr>
            <a:r>
              <a:rPr lang="en-US" sz="19100" b="1" dirty="0" smtClean="0">
                <a:solidFill>
                  <a:srgbClr val="10268E"/>
                </a:solidFill>
                <a:latin typeface="Roboto Condensed" pitchFamily="34" charset="0"/>
                <a:ea typeface="Roboto Condensed" pitchFamily="34" charset="-122"/>
                <a:cs typeface="Roboto Condensed" pitchFamily="34" charset="-120"/>
              </a:rPr>
              <a:t>Why is Justice Important? </a:t>
            </a:r>
            <a:endParaRPr lang="en-US" dirty="0"/>
          </a:p>
        </p:txBody>
      </p:sp>
      <p:sp>
        <p:nvSpPr>
          <p:cNvPr id="7" name="Object 6"/>
          <p:cNvSpPr txBox="1"/>
          <p:nvPr/>
        </p:nvSpPr>
        <p:spPr>
          <a:xfrm>
            <a:off x="4216797" y="11509375"/>
            <a:ext cx="43374717" cy="8334375"/>
          </a:xfrm>
          <a:prstGeom prst="rect">
            <a:avLst/>
          </a:prstGeom>
          <a:noFill/>
        </p:spPr>
        <p:txBody>
          <a:bodyPr wrap="square" rtlCol="0" anchor="ctr"/>
          <a:lstStyle/>
          <a:p>
            <a:pPr marL="1028700" lvl="2" indent="-342900">
              <a:lnSpc>
                <a:spcPts val="16500"/>
              </a:lnSpc>
              <a:buSzPct val="100000"/>
              <a:buChar char="•"/>
            </a:pPr>
            <a:r>
              <a:rPr lang="en-US" sz="13700" b="1" dirty="0" smtClean="0">
                <a:solidFill>
                  <a:srgbClr val="10268E"/>
                </a:solidFill>
                <a:latin typeface="Raleway" pitchFamily="34" charset="0"/>
                <a:ea typeface="Raleway" pitchFamily="34" charset="-122"/>
                <a:cs typeface="Raleway" pitchFamily="34" charset="-120"/>
              </a:rPr>
              <a:t> Legally: </a:t>
            </a:r>
            <a:r>
              <a:rPr lang="en-US" sz="13700" dirty="0" smtClean="0">
                <a:solidFill>
                  <a:srgbClr val="10268E"/>
                </a:solidFill>
                <a:latin typeface="Raleway" pitchFamily="34" charset="0"/>
                <a:ea typeface="Raleway" pitchFamily="34" charset="-122"/>
                <a:cs typeface="Raleway" pitchFamily="34" charset="-120"/>
              </a:rPr>
              <a:t>people will be judged under the current legal framework</a:t>
            </a:r>
          </a:p>
          <a:p>
            <a:pPr marL="1028700" lvl="2" indent="-342900">
              <a:lnSpc>
                <a:spcPts val="16500"/>
              </a:lnSpc>
              <a:buSzPct val="100000"/>
              <a:buChar char="•"/>
            </a:pPr>
            <a:r>
              <a:rPr lang="en-US" sz="13700" b="1" dirty="0" smtClean="0">
                <a:solidFill>
                  <a:srgbClr val="10268E"/>
                </a:solidFill>
                <a:latin typeface="Raleway" pitchFamily="34" charset="0"/>
                <a:ea typeface="Raleway" pitchFamily="34" charset="-122"/>
                <a:cs typeface="Raleway" pitchFamily="34" charset="-120"/>
              </a:rPr>
              <a:t> Ethically: </a:t>
            </a:r>
            <a:r>
              <a:rPr lang="en-US" sz="13700" dirty="0" smtClean="0">
                <a:solidFill>
                  <a:srgbClr val="10268E"/>
                </a:solidFill>
                <a:latin typeface="Raleway" pitchFamily="34" charset="0"/>
                <a:ea typeface="Raleway" pitchFamily="34" charset="-122"/>
                <a:cs typeface="Raleway" pitchFamily="34" charset="-120"/>
              </a:rPr>
              <a:t>people will be treated equitably </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241200" y="28016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0020"/>
    </mc:Choice>
    <mc:Fallback xmlns="">
      <p:transition spd="slow" advTm="230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5"/>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6"/>
          <a:stretch>
            <a:fillRect/>
          </a:stretch>
        </p:blipFill>
        <p:spPr>
          <a:xfrm>
            <a:off x="0" y="0"/>
            <a:ext cx="50800000" cy="8582422"/>
          </a:xfrm>
          <a:prstGeom prst="rect">
            <a:avLst/>
          </a:prstGeom>
        </p:spPr>
      </p:pic>
      <p:pic>
        <p:nvPicPr>
          <p:cNvPr id="5" name="Object 4" descr="preencoded.png"/>
          <p:cNvPicPr>
            <a:picLocks noChangeAspect="1"/>
          </p:cNvPicPr>
          <p:nvPr/>
        </p:nvPicPr>
        <p:blipFill>
          <a:blip r:embed="rId7"/>
          <a:stretch>
            <a:fillRect/>
          </a:stretch>
        </p:blipFill>
        <p:spPr>
          <a:xfrm>
            <a:off x="3933527" y="12819063"/>
            <a:ext cx="5605859" cy="5605859"/>
          </a:xfrm>
          <a:prstGeom prst="rect">
            <a:avLst/>
          </a:prstGeom>
        </p:spPr>
      </p:pic>
      <p:pic>
        <p:nvPicPr>
          <p:cNvPr id="6" name="Object 5" descr="preencoded.png"/>
          <p:cNvPicPr>
            <a:picLocks noChangeAspect="1"/>
          </p:cNvPicPr>
          <p:nvPr/>
        </p:nvPicPr>
        <p:blipFill>
          <a:blip r:embed="rId8"/>
          <a:stretch>
            <a:fillRect/>
          </a:stretch>
        </p:blipFill>
        <p:spPr>
          <a:xfrm>
            <a:off x="5053211" y="13939242"/>
            <a:ext cx="3323828" cy="3323828"/>
          </a:xfrm>
          <a:prstGeom prst="rect">
            <a:avLst/>
          </a:prstGeom>
        </p:spPr>
      </p:pic>
      <p:pic>
        <p:nvPicPr>
          <p:cNvPr id="7" name="Object 6" descr="preencoded.png"/>
          <p:cNvPicPr>
            <a:picLocks noChangeAspect="1"/>
          </p:cNvPicPr>
          <p:nvPr/>
        </p:nvPicPr>
        <p:blipFill>
          <a:blip r:embed="rId9"/>
          <a:stretch>
            <a:fillRect/>
          </a:stretch>
        </p:blipFill>
        <p:spPr>
          <a:xfrm>
            <a:off x="13266539" y="12819063"/>
            <a:ext cx="5605859" cy="5605859"/>
          </a:xfrm>
          <a:prstGeom prst="rect">
            <a:avLst/>
          </a:prstGeom>
        </p:spPr>
      </p:pic>
      <p:pic>
        <p:nvPicPr>
          <p:cNvPr id="8" name="Object 7" descr="preencoded.png"/>
          <p:cNvPicPr>
            <a:picLocks noChangeAspect="1"/>
          </p:cNvPicPr>
          <p:nvPr/>
        </p:nvPicPr>
        <p:blipFill>
          <a:blip r:embed="rId10"/>
          <a:stretch>
            <a:fillRect/>
          </a:stretch>
        </p:blipFill>
        <p:spPr>
          <a:xfrm>
            <a:off x="26342578" y="21679297"/>
            <a:ext cx="3323828" cy="3323828"/>
          </a:xfrm>
          <a:prstGeom prst="rect">
            <a:avLst/>
          </a:prstGeom>
        </p:spPr>
      </p:pic>
      <p:pic>
        <p:nvPicPr>
          <p:cNvPr id="9" name="Object 8" descr="preencoded.png"/>
          <p:cNvPicPr>
            <a:picLocks noChangeAspect="1"/>
          </p:cNvPicPr>
          <p:nvPr/>
        </p:nvPicPr>
        <p:blipFill>
          <a:blip r:embed="rId11"/>
          <a:stretch>
            <a:fillRect/>
          </a:stretch>
        </p:blipFill>
        <p:spPr>
          <a:xfrm>
            <a:off x="22599551" y="12819063"/>
            <a:ext cx="5605859" cy="5605859"/>
          </a:xfrm>
          <a:prstGeom prst="rect">
            <a:avLst/>
          </a:prstGeom>
        </p:spPr>
      </p:pic>
      <p:pic>
        <p:nvPicPr>
          <p:cNvPr id="10" name="Object 9" descr="preencoded.png"/>
          <p:cNvPicPr>
            <a:picLocks noChangeAspect="1"/>
          </p:cNvPicPr>
          <p:nvPr/>
        </p:nvPicPr>
        <p:blipFill>
          <a:blip r:embed="rId12"/>
          <a:stretch>
            <a:fillRect/>
          </a:stretch>
        </p:blipFill>
        <p:spPr>
          <a:xfrm>
            <a:off x="14337109" y="14039453"/>
            <a:ext cx="3323828" cy="3026172"/>
          </a:xfrm>
          <a:prstGeom prst="rect">
            <a:avLst/>
          </a:prstGeom>
        </p:spPr>
      </p:pic>
      <p:pic>
        <p:nvPicPr>
          <p:cNvPr id="11" name="Object 10" descr="preencoded.png"/>
          <p:cNvPicPr>
            <a:picLocks noChangeAspect="1"/>
          </p:cNvPicPr>
          <p:nvPr/>
        </p:nvPicPr>
        <p:blipFill>
          <a:blip r:embed="rId13"/>
          <a:stretch>
            <a:fillRect/>
          </a:stretch>
        </p:blipFill>
        <p:spPr>
          <a:xfrm>
            <a:off x="31933059" y="12819063"/>
            <a:ext cx="5605859" cy="5605859"/>
          </a:xfrm>
          <a:prstGeom prst="rect">
            <a:avLst/>
          </a:prstGeom>
        </p:spPr>
      </p:pic>
      <p:pic>
        <p:nvPicPr>
          <p:cNvPr id="12" name="Object 11" descr="preencoded.png"/>
          <p:cNvPicPr>
            <a:picLocks noChangeAspect="1"/>
          </p:cNvPicPr>
          <p:nvPr/>
        </p:nvPicPr>
        <p:blipFill>
          <a:blip r:embed="rId14"/>
          <a:stretch>
            <a:fillRect/>
          </a:stretch>
        </p:blipFill>
        <p:spPr>
          <a:xfrm>
            <a:off x="33052742" y="13939242"/>
            <a:ext cx="3323828" cy="3323828"/>
          </a:xfrm>
          <a:prstGeom prst="rect">
            <a:avLst/>
          </a:prstGeom>
        </p:spPr>
      </p:pic>
      <p:pic>
        <p:nvPicPr>
          <p:cNvPr id="13" name="Object 12" descr="preencoded.png"/>
          <p:cNvPicPr>
            <a:picLocks noChangeAspect="1"/>
          </p:cNvPicPr>
          <p:nvPr/>
        </p:nvPicPr>
        <p:blipFill>
          <a:blip r:embed="rId15"/>
          <a:stretch>
            <a:fillRect/>
          </a:stretch>
        </p:blipFill>
        <p:spPr>
          <a:xfrm>
            <a:off x="41266070" y="12819063"/>
            <a:ext cx="5605859" cy="5605859"/>
          </a:xfrm>
          <a:prstGeom prst="rect">
            <a:avLst/>
          </a:prstGeom>
        </p:spPr>
      </p:pic>
      <p:pic>
        <p:nvPicPr>
          <p:cNvPr id="14" name="Object 13" descr="preencoded.png"/>
          <p:cNvPicPr>
            <a:picLocks noChangeAspect="1"/>
          </p:cNvPicPr>
          <p:nvPr/>
        </p:nvPicPr>
        <p:blipFill>
          <a:blip r:embed="rId16"/>
          <a:stretch>
            <a:fillRect/>
          </a:stretch>
        </p:blipFill>
        <p:spPr>
          <a:xfrm>
            <a:off x="42390715" y="13939242"/>
            <a:ext cx="3274219" cy="3274219"/>
          </a:xfrm>
          <a:prstGeom prst="rect">
            <a:avLst/>
          </a:prstGeom>
        </p:spPr>
      </p:pic>
      <p:pic>
        <p:nvPicPr>
          <p:cNvPr id="15" name="Object 14" descr="preencoded.png"/>
          <p:cNvPicPr>
            <a:picLocks noChangeAspect="1"/>
          </p:cNvPicPr>
          <p:nvPr/>
        </p:nvPicPr>
        <p:blipFill>
          <a:blip r:embed="rId17"/>
          <a:stretch>
            <a:fillRect/>
          </a:stretch>
        </p:blipFill>
        <p:spPr>
          <a:xfrm>
            <a:off x="23812500" y="13940234"/>
            <a:ext cx="3125391" cy="3125391"/>
          </a:xfrm>
          <a:prstGeom prst="rect">
            <a:avLst/>
          </a:prstGeom>
        </p:spPr>
      </p:pic>
      <p:sp>
        <p:nvSpPr>
          <p:cNvPr id="16" name="Object 15"/>
          <p:cNvSpPr txBox="1"/>
          <p:nvPr/>
        </p:nvSpPr>
        <p:spPr>
          <a:xfrm>
            <a:off x="1240234" y="1944688"/>
            <a:ext cx="49527520" cy="4316016"/>
          </a:xfrm>
          <a:prstGeom prst="rect">
            <a:avLst/>
          </a:prstGeom>
          <a:noFill/>
        </p:spPr>
        <p:txBody>
          <a:bodyPr wrap="square" rtlCol="0" anchor="ctr"/>
          <a:lstStyle/>
          <a:p>
            <a:pPr algn="ctr">
              <a:lnSpc>
                <a:spcPts val="34000"/>
              </a:lnSpc>
              <a:buNone/>
            </a:pPr>
            <a:r>
              <a:rPr lang="en-US" sz="24200" b="1" dirty="0" smtClean="0">
                <a:solidFill>
                  <a:srgbClr val="045EB1"/>
                </a:solidFill>
                <a:latin typeface="Raleway" pitchFamily="34" charset="0"/>
                <a:ea typeface="Raleway" pitchFamily="34" charset="-122"/>
                <a:cs typeface="Raleway" pitchFamily="34" charset="-120"/>
              </a:rPr>
              <a:t>A4R ethical framework</a:t>
            </a:r>
            <a:endParaRPr lang="en-US" dirty="0"/>
          </a:p>
        </p:txBody>
      </p:sp>
      <p:sp>
        <p:nvSpPr>
          <p:cNvPr id="17" name="Object 16"/>
          <p:cNvSpPr txBox="1"/>
          <p:nvPr/>
        </p:nvSpPr>
        <p:spPr>
          <a:xfrm>
            <a:off x="2938611" y="19063395"/>
            <a:ext cx="7779990" cy="3919141"/>
          </a:xfrm>
          <a:prstGeom prst="rect">
            <a:avLst/>
          </a:prstGeom>
          <a:noFill/>
        </p:spPr>
        <p:txBody>
          <a:bodyPr wrap="square" rtlCol="0" anchor="ctr"/>
          <a:lstStyle/>
          <a:p>
            <a:pPr algn="ctr">
              <a:lnSpc>
                <a:spcPts val="10400"/>
              </a:lnSpc>
              <a:buNone/>
            </a:pPr>
            <a:r>
              <a:rPr lang="en-US" sz="8600" dirty="0" smtClean="0">
                <a:solidFill>
                  <a:srgbClr val="FFFFFF"/>
                </a:solidFill>
                <a:latin typeface="Roboto Condensed" pitchFamily="34" charset="0"/>
                <a:ea typeface="Roboto Condensed" pitchFamily="34" charset="-122"/>
                <a:cs typeface="Roboto Condensed" pitchFamily="34" charset="-120"/>
              </a:rPr>
              <a:t>Relevance</a:t>
            </a:r>
            <a:endParaRPr lang="en-US" dirty="0"/>
          </a:p>
        </p:txBody>
      </p:sp>
      <p:sp>
        <p:nvSpPr>
          <p:cNvPr id="18" name="Object 17"/>
          <p:cNvSpPr txBox="1"/>
          <p:nvPr/>
        </p:nvSpPr>
        <p:spPr>
          <a:xfrm>
            <a:off x="12355587" y="19768683"/>
            <a:ext cx="7779990" cy="2629297"/>
          </a:xfrm>
          <a:prstGeom prst="rect">
            <a:avLst/>
          </a:prstGeom>
          <a:noFill/>
        </p:spPr>
        <p:txBody>
          <a:bodyPr wrap="square" rtlCol="0" anchor="ctr"/>
          <a:lstStyle/>
          <a:p>
            <a:pPr algn="ctr">
              <a:lnSpc>
                <a:spcPts val="10400"/>
              </a:lnSpc>
              <a:buNone/>
            </a:pPr>
            <a:r>
              <a:rPr lang="en-US" sz="8600" dirty="0" smtClean="0">
                <a:solidFill>
                  <a:srgbClr val="FFFFFF"/>
                </a:solidFill>
                <a:latin typeface="Roboto Condensed" pitchFamily="34" charset="0"/>
                <a:ea typeface="Roboto Condensed" pitchFamily="34" charset="-122"/>
                <a:cs typeface="Roboto Condensed" pitchFamily="34" charset="-120"/>
              </a:rPr>
              <a:t>Publicity</a:t>
            </a:r>
            <a:endParaRPr lang="en-US" dirty="0"/>
          </a:p>
        </p:txBody>
      </p:sp>
      <p:sp>
        <p:nvSpPr>
          <p:cNvPr id="19" name="Object 18"/>
          <p:cNvSpPr txBox="1"/>
          <p:nvPr/>
        </p:nvSpPr>
        <p:spPr>
          <a:xfrm>
            <a:off x="21605131" y="20320000"/>
            <a:ext cx="7779990" cy="1289844"/>
          </a:xfrm>
          <a:prstGeom prst="rect">
            <a:avLst/>
          </a:prstGeom>
          <a:noFill/>
        </p:spPr>
        <p:txBody>
          <a:bodyPr wrap="square" rtlCol="0" anchor="ctr"/>
          <a:lstStyle/>
          <a:p>
            <a:pPr algn="ctr">
              <a:lnSpc>
                <a:spcPts val="10400"/>
              </a:lnSpc>
              <a:buNone/>
            </a:pPr>
            <a:r>
              <a:rPr lang="en-US" sz="8600" dirty="0" smtClean="0">
                <a:solidFill>
                  <a:srgbClr val="FFFFFF"/>
                </a:solidFill>
                <a:latin typeface="Roboto Condensed" pitchFamily="34" charset="0"/>
                <a:ea typeface="Roboto Condensed" pitchFamily="34" charset="-122"/>
                <a:cs typeface="Roboto Condensed" pitchFamily="34" charset="-120"/>
              </a:rPr>
              <a:t>Revision&amp; Appeals </a:t>
            </a:r>
            <a:endParaRPr lang="en-US" dirty="0"/>
          </a:p>
        </p:txBody>
      </p:sp>
      <p:sp>
        <p:nvSpPr>
          <p:cNvPr id="20" name="Object 19"/>
          <p:cNvSpPr txBox="1"/>
          <p:nvPr/>
        </p:nvSpPr>
        <p:spPr>
          <a:xfrm>
            <a:off x="30740325" y="20320000"/>
            <a:ext cx="7779990" cy="1289844"/>
          </a:xfrm>
          <a:prstGeom prst="rect">
            <a:avLst/>
          </a:prstGeom>
          <a:noFill/>
        </p:spPr>
        <p:txBody>
          <a:bodyPr wrap="square" rtlCol="0" anchor="ctr"/>
          <a:lstStyle/>
          <a:p>
            <a:pPr algn="ctr">
              <a:lnSpc>
                <a:spcPts val="10400"/>
              </a:lnSpc>
              <a:buNone/>
            </a:pPr>
            <a:r>
              <a:rPr lang="en-US" sz="8600" dirty="0" smtClean="0">
                <a:solidFill>
                  <a:srgbClr val="FFFFFF"/>
                </a:solidFill>
                <a:latin typeface="Roboto Condensed" pitchFamily="34" charset="0"/>
                <a:ea typeface="Roboto Condensed" pitchFamily="34" charset="-122"/>
              </a:rPr>
              <a:t>Empowerment</a:t>
            </a:r>
            <a:endParaRPr lang="en-US" dirty="0"/>
          </a:p>
        </p:txBody>
      </p:sp>
      <p:sp>
        <p:nvSpPr>
          <p:cNvPr id="21" name="Object 20"/>
          <p:cNvSpPr txBox="1"/>
          <p:nvPr/>
        </p:nvSpPr>
        <p:spPr>
          <a:xfrm>
            <a:off x="40271154" y="19460553"/>
            <a:ext cx="7779990" cy="2629297"/>
          </a:xfrm>
          <a:prstGeom prst="rect">
            <a:avLst/>
          </a:prstGeom>
          <a:noFill/>
        </p:spPr>
        <p:txBody>
          <a:bodyPr wrap="square" rtlCol="0" anchor="ctr"/>
          <a:lstStyle/>
          <a:p>
            <a:pPr algn="ctr">
              <a:lnSpc>
                <a:spcPts val="10400"/>
              </a:lnSpc>
              <a:buNone/>
            </a:pPr>
            <a:r>
              <a:rPr lang="en-US" sz="8600" dirty="0" smtClean="0">
                <a:solidFill>
                  <a:srgbClr val="FFFFFF"/>
                </a:solidFill>
                <a:latin typeface="Roboto Condensed" pitchFamily="34" charset="0"/>
                <a:ea typeface="Roboto Condensed" pitchFamily="34" charset="-122"/>
                <a:cs typeface="Roboto Condensed" pitchFamily="34" charset="-120"/>
              </a:rPr>
              <a:t>Enforcement</a:t>
            </a:r>
            <a:endParaRPr lang="en-US" dirty="0"/>
          </a:p>
        </p:txBody>
      </p:sp>
      <p:pic>
        <p:nvPicPr>
          <p:cNvPr id="24" name="Audio 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50241200" y="28016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3641"/>
    </mc:Choice>
    <mc:Fallback xmlns="">
      <p:transition spd="slow" advTm="473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5"/>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6"/>
          <a:stretch>
            <a:fillRect/>
          </a:stretch>
        </p:blipFill>
        <p:spPr>
          <a:xfrm>
            <a:off x="892969" y="1736328"/>
            <a:ext cx="49014062" cy="25003125"/>
          </a:xfrm>
          <a:prstGeom prst="rect">
            <a:avLst/>
          </a:prstGeom>
        </p:spPr>
      </p:pic>
      <p:pic>
        <p:nvPicPr>
          <p:cNvPr id="5" name="Object 4" descr="preencoded.png"/>
          <p:cNvPicPr>
            <a:picLocks noChangeAspect="1"/>
          </p:cNvPicPr>
          <p:nvPr/>
        </p:nvPicPr>
        <p:blipFill>
          <a:blip r:embed="rId7"/>
          <a:stretch>
            <a:fillRect/>
          </a:stretch>
        </p:blipFill>
        <p:spPr>
          <a:xfrm>
            <a:off x="41870313" y="19942969"/>
            <a:ext cx="3671094" cy="4464844"/>
          </a:xfrm>
          <a:prstGeom prst="rect">
            <a:avLst/>
          </a:prstGeom>
        </p:spPr>
      </p:pic>
      <p:sp>
        <p:nvSpPr>
          <p:cNvPr id="6" name="Object 5"/>
          <p:cNvSpPr txBox="1"/>
          <p:nvPr/>
        </p:nvSpPr>
        <p:spPr>
          <a:xfrm>
            <a:off x="2198858" y="8250918"/>
            <a:ext cx="45256152" cy="14882813"/>
          </a:xfrm>
          <a:prstGeom prst="rect">
            <a:avLst/>
          </a:prstGeom>
          <a:noFill/>
        </p:spPr>
        <p:txBody>
          <a:bodyPr wrap="square" rtlCol="0" anchor="ctr"/>
          <a:lstStyle/>
          <a:p>
            <a:pPr>
              <a:lnSpc>
                <a:spcPts val="19600"/>
              </a:lnSpc>
              <a:buNone/>
            </a:pPr>
            <a:r>
              <a:rPr lang="en-US" sz="18000" dirty="0" smtClean="0">
                <a:solidFill>
                  <a:srgbClr val="10268E"/>
                </a:solidFill>
                <a:latin typeface="Raleway" pitchFamily="34" charset="0"/>
                <a:ea typeface="Raleway" pitchFamily="34" charset="-122"/>
                <a:cs typeface="Raleway" pitchFamily="34" charset="-120"/>
              </a:rPr>
              <a:t>How can we ensure fair and just delivery of healthcare and socials services?
Reflect on time when you were a patient or client in a program that you were not particularly familiar and if you felt you were treated unfairly? What do you think was the reason behind it?</a:t>
            </a:r>
            <a:r>
              <a:rPr lang="en-US" sz="18000" dirty="0">
                <a:solidFill>
                  <a:srgbClr val="10268E"/>
                </a:solidFill>
                <a:latin typeface="Raleway" pitchFamily="34" charset="0"/>
                <a:ea typeface="Raleway" pitchFamily="34" charset="-122"/>
                <a:cs typeface="Raleway" pitchFamily="34" charset="-120"/>
              </a:rPr>
              <a:t> </a:t>
            </a:r>
            <a:r>
              <a:rPr lang="en-US" sz="18000" dirty="0" smtClean="0">
                <a:solidFill>
                  <a:srgbClr val="10268E"/>
                </a:solidFill>
                <a:latin typeface="Raleway" pitchFamily="34" charset="0"/>
                <a:ea typeface="Raleway" pitchFamily="34" charset="-122"/>
                <a:cs typeface="Raleway" pitchFamily="34" charset="-120"/>
              </a:rPr>
              <a:t>If you have an opportunity to advise those providers, what would you suggest? </a:t>
            </a:r>
            <a:r>
              <a:rPr lang="en-US" sz="19500" b="1" dirty="0" smtClean="0">
                <a:solidFill>
                  <a:srgbClr val="10268E"/>
                </a:solidFill>
                <a:latin typeface="Raleway" pitchFamily="34" charset="0"/>
                <a:ea typeface="Raleway" pitchFamily="34" charset="-122"/>
                <a:cs typeface="Raleway" pitchFamily="34" charset="-120"/>
              </a:rPr>
              <a:t>
</a:t>
            </a:r>
            <a:endParaRPr lang="en-US" b="1"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241200" y="28016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2869"/>
    </mc:Choice>
    <mc:Fallback xmlns="">
      <p:transition spd="slow" advTm="112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47C8DD48786E34F9A4AF8C1A9F80D0F" ma:contentTypeVersion="0" ma:contentTypeDescription="Create a new document." ma:contentTypeScope="" ma:versionID="f25399d702b78dcd26102f4af4fabadc">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2913053-ABAD-451A-AA0E-ED68623916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3D8E3379-0062-4E02-B3B4-132BC8FB5998}">
  <ds:schemaRefs>
    <ds:schemaRef ds:uri="http://schemas.microsoft.com/office/infopath/2007/PartnerControls"/>
    <ds:schemaRef ds:uri="http://schemas.microsoft.com/office/2006/documentManagement/types"/>
    <ds:schemaRef ds:uri="http://schemas.microsoft.com/office/2006/metadata/properties"/>
    <ds:schemaRef ds:uri="http://purl.org/dc/elements/1.1/"/>
    <ds:schemaRef ds:uri="http://purl.org/dc/terms/"/>
    <ds:schemaRef ds:uri="http://www.w3.org/XML/1998/namespace"/>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6F158CB3-E5EC-467E-B0D7-FFAF0C28A33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678</TotalTime>
  <Words>522</Words>
  <Application>Microsoft Office PowerPoint</Application>
  <PresentationFormat>Custom</PresentationFormat>
  <Paragraphs>43</Paragraphs>
  <Slides>10</Slides>
  <Notes>10</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Raleway</vt:lpstr>
      <vt:lpstr>Roboto Condensed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Pantitis Sue</cp:lastModifiedBy>
  <cp:revision>26</cp:revision>
  <dcterms:created xsi:type="dcterms:W3CDTF">2023-07-15T14:59:19Z</dcterms:created>
  <dcterms:modified xsi:type="dcterms:W3CDTF">2023-10-09T18:17:34Z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0x010100747C8DD48786E34F9A4AF8C1A9F80D0F</vt:lpwstr>
  </property>
</Properties>
</file>