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60" r:id="rId8"/>
    <p:sldId id="259" r:id="rId9"/>
    <p:sldId id="268" r:id="rId10"/>
    <p:sldId id="267" r:id="rId11"/>
    <p:sldId id="262" r:id="rId12"/>
    <p:sldId id="261" r:id="rId13"/>
    <p:sldId id="265" r:id="rId14"/>
    <p:sldId id="269" r:id="rId15"/>
    <p:sldId id="270" r:id="rId16"/>
    <p:sldId id="264" r:id="rId17"/>
    <p:sldId id="266" r:id="rId18"/>
  </p:sldIdLst>
  <p:sldSz cx="50800000" cy="28575000"/>
  <p:notesSz cx="28575000" cy="50800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26" d="100"/>
          <a:sy n="26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680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73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63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33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77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2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11" Type="http://schemas.openxmlformats.org/officeDocument/2006/relationships/image" Target="../media/image41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2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11" Type="http://schemas.openxmlformats.org/officeDocument/2006/relationships/image" Target="../media/image41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11" Type="http://schemas.openxmlformats.org/officeDocument/2006/relationships/hyperlink" Target="https://advancecareplanningontario.ca/substitue-decision-makers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ntario.ca/laws/statute/96h02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hyperlink" Target="https://www.ontario.ca/laws/statute/92s3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media7.m4a"/><Relationship Id="rId16" Type="http://schemas.openxmlformats.org/officeDocument/2006/relationships/image" Target="../media/image33.png"/><Relationship Id="rId1" Type="http://schemas.microsoft.com/office/2007/relationships/media" Target="../media/media7.m4a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69" y="892969"/>
            <a:ext cx="49063672" cy="26789063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750" y="0"/>
            <a:ext cx="10256738" cy="129728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9531" y="10070703"/>
            <a:ext cx="10430371" cy="5804297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3359" y="2827734"/>
            <a:ext cx="3770313" cy="3770313"/>
          </a:xfrm>
          <a:prstGeom prst="rect">
            <a:avLst/>
          </a:prstGeom>
        </p:spPr>
      </p:pic>
      <p:sp>
        <p:nvSpPr>
          <p:cNvPr id="9" name="Object 8"/>
          <p:cNvSpPr txBox="1"/>
          <p:nvPr/>
        </p:nvSpPr>
        <p:spPr>
          <a:xfrm>
            <a:off x="16420703" y="2827733"/>
            <a:ext cx="32442051" cy="14405189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30500"/>
              </a:lnSpc>
              <a:buNone/>
            </a:pPr>
            <a:r>
              <a:rPr lang="en-US" sz="23400" b="1" dirty="0" smtClean="0">
                <a:solidFill>
                  <a:srgbClr val="F0F1F6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MODULE 6:
SUBSTITUE-DECISION MAKING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28"/>
    </mc:Choice>
    <mc:Fallback xmlns="">
      <p:transition spd="slow" advTm="18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0339844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06250" y="4286250"/>
            <a:ext cx="3323828" cy="3323828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73000" y="4953000"/>
            <a:ext cx="1984375" cy="1984375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07031" y="11906250"/>
            <a:ext cx="3323828" cy="3323828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51172" y="12600781"/>
            <a:ext cx="1984375" cy="1984375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56641" y="17313672"/>
            <a:ext cx="3323828" cy="3323828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51172" y="18008203"/>
            <a:ext cx="1984375" cy="1984375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-527720" y="2926953"/>
            <a:ext cx="19170303" cy="17660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r">
              <a:buNone/>
            </a:pPr>
            <a:r>
              <a:rPr lang="en-US" sz="27000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Multiple Equally Ranked SDMs</a:t>
            </a:r>
            <a:endParaRPr lang="en-US" dirty="0"/>
          </a:p>
        </p:txBody>
      </p:sp>
      <p:sp>
        <p:nvSpPr>
          <p:cNvPr id="12" name="Object 11"/>
          <p:cNvSpPr txBox="1"/>
          <p:nvPr/>
        </p:nvSpPr>
        <p:spPr>
          <a:xfrm>
            <a:off x="28773438" y="5506641"/>
            <a:ext cx="20136445" cy="14386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300"/>
              </a:lnSpc>
              <a:buNone/>
            </a:pPr>
            <a:r>
              <a:rPr lang="en-US" sz="9400" dirty="0" smtClean="0">
                <a:solidFill>
                  <a:srgbClr val="10268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All equally ranked SDMS entitled to the role)</a:t>
            </a:r>
            <a:endParaRPr lang="en-US" dirty="0"/>
          </a:p>
        </p:txBody>
      </p:sp>
      <p:sp>
        <p:nvSpPr>
          <p:cNvPr id="13" name="Object 12"/>
          <p:cNvSpPr txBox="1"/>
          <p:nvPr/>
        </p:nvSpPr>
        <p:spPr>
          <a:xfrm>
            <a:off x="28823047" y="11906250"/>
            <a:ext cx="18458408" cy="287734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300"/>
              </a:lnSpc>
              <a:buNone/>
            </a:pPr>
            <a:r>
              <a:rPr lang="en-US" sz="9400" dirty="0" smtClean="0">
                <a:solidFill>
                  <a:srgbClr val="10268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HCPs responsible for identifying SDMs</a:t>
            </a:r>
            <a:endParaRPr lang="en-US" dirty="0"/>
          </a:p>
        </p:txBody>
      </p:sp>
      <p:sp>
        <p:nvSpPr>
          <p:cNvPr id="14" name="Object 13"/>
          <p:cNvSpPr txBox="1"/>
          <p:nvPr/>
        </p:nvSpPr>
        <p:spPr>
          <a:xfrm>
            <a:off x="29071094" y="17313672"/>
            <a:ext cx="18458408" cy="426640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300"/>
              </a:lnSpc>
              <a:buNone/>
            </a:pPr>
            <a:r>
              <a:rPr lang="en-US" sz="9400" dirty="0" smtClean="0">
                <a:solidFill>
                  <a:srgbClr val="10268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Helps addressing communication issues</a:t>
            </a:r>
            <a:endParaRPr lang="en-US" dirty="0"/>
          </a:p>
        </p:txBody>
      </p:sp>
      <p:sp>
        <p:nvSpPr>
          <p:cNvPr id="15" name="Object 14"/>
          <p:cNvSpPr txBox="1"/>
          <p:nvPr/>
        </p:nvSpPr>
        <p:spPr>
          <a:xfrm>
            <a:off x="28556148" y="16956484"/>
            <a:ext cx="18458408" cy="14386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94"/>
    </mc:Choice>
    <mc:Fallback xmlns="">
      <p:transition spd="slow" advTm="141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33046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0339844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06250" y="4286250"/>
            <a:ext cx="3323828" cy="3323828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73000" y="4953000"/>
            <a:ext cx="1984375" cy="1984375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07031" y="11906250"/>
            <a:ext cx="3323828" cy="3323828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51172" y="12600781"/>
            <a:ext cx="1984375" cy="1984375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56641" y="17313672"/>
            <a:ext cx="3323828" cy="3323828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51172" y="18008203"/>
            <a:ext cx="1984375" cy="1984375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914400" y="4762499"/>
            <a:ext cx="17688000" cy="17660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r">
              <a:buNone/>
            </a:pPr>
            <a:r>
              <a:rPr lang="en-US" sz="25000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When Multiple Equally Ranked SDMs Disagree</a:t>
            </a:r>
            <a:endParaRPr lang="en-US" sz="25000" dirty="0"/>
          </a:p>
        </p:txBody>
      </p:sp>
      <p:sp>
        <p:nvSpPr>
          <p:cNvPr id="12" name="Object 11"/>
          <p:cNvSpPr txBox="1"/>
          <p:nvPr/>
        </p:nvSpPr>
        <p:spPr>
          <a:xfrm>
            <a:off x="28773438" y="5506641"/>
            <a:ext cx="20136445" cy="14386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300"/>
              </a:lnSpc>
              <a:buNone/>
            </a:pPr>
            <a:r>
              <a:rPr lang="en-US" sz="9400" dirty="0" smtClean="0">
                <a:solidFill>
                  <a:srgbClr val="10268E"/>
                </a:solidFill>
                <a:latin typeface="Roboto" pitchFamily="34" charset="0"/>
                <a:ea typeface="Roboto" pitchFamily="34" charset="-122"/>
              </a:rPr>
              <a:t>Consensus</a:t>
            </a:r>
            <a:endParaRPr lang="en-US" dirty="0"/>
          </a:p>
        </p:txBody>
      </p:sp>
      <p:sp>
        <p:nvSpPr>
          <p:cNvPr id="13" name="Object 12"/>
          <p:cNvSpPr txBox="1"/>
          <p:nvPr/>
        </p:nvSpPr>
        <p:spPr>
          <a:xfrm>
            <a:off x="28823047" y="11906250"/>
            <a:ext cx="18458408" cy="287734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300"/>
              </a:lnSpc>
              <a:buNone/>
            </a:pPr>
            <a:r>
              <a:rPr lang="en-US" sz="9400" dirty="0" smtClean="0">
                <a:solidFill>
                  <a:srgbClr val="10268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Connect with ethicist/risk manager/CMPA</a:t>
            </a:r>
            <a:endParaRPr lang="en-US" dirty="0"/>
          </a:p>
        </p:txBody>
      </p:sp>
      <p:sp>
        <p:nvSpPr>
          <p:cNvPr id="14" name="Object 13"/>
          <p:cNvSpPr txBox="1"/>
          <p:nvPr/>
        </p:nvSpPr>
        <p:spPr>
          <a:xfrm>
            <a:off x="29071094" y="17313672"/>
            <a:ext cx="18458408" cy="426640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300"/>
              </a:lnSpc>
              <a:buNone/>
            </a:pPr>
            <a:r>
              <a:rPr lang="en-US" sz="9400" dirty="0" smtClean="0">
                <a:solidFill>
                  <a:srgbClr val="10268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Ultimate SDM – PG &amp; T</a:t>
            </a:r>
            <a:endParaRPr lang="en-US" dirty="0"/>
          </a:p>
        </p:txBody>
      </p:sp>
      <p:sp>
        <p:nvSpPr>
          <p:cNvPr id="15" name="Object 14"/>
          <p:cNvSpPr txBox="1"/>
          <p:nvPr/>
        </p:nvSpPr>
        <p:spPr>
          <a:xfrm>
            <a:off x="28556148" y="16956484"/>
            <a:ext cx="18458408" cy="14386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90"/>
    </mc:Choice>
    <mc:Fallback xmlns="">
      <p:transition spd="slow" advTm="155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0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0339844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06250" y="4286250"/>
            <a:ext cx="3323828" cy="3323828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73000" y="4953000"/>
            <a:ext cx="1984375" cy="1984375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07031" y="11906250"/>
            <a:ext cx="3323828" cy="3323828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51172" y="12600781"/>
            <a:ext cx="1984375" cy="1984375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-567903" y="4762499"/>
            <a:ext cx="19170303" cy="17660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r">
              <a:buNone/>
            </a:pPr>
            <a:r>
              <a:rPr lang="en-US" sz="25000" b="1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When SDMs Don’t Make Good Decisions </a:t>
            </a:r>
            <a:endParaRPr lang="en-US" sz="25000" b="1" dirty="0"/>
          </a:p>
        </p:txBody>
      </p:sp>
      <p:sp>
        <p:nvSpPr>
          <p:cNvPr id="12" name="Object 11"/>
          <p:cNvSpPr txBox="1"/>
          <p:nvPr/>
        </p:nvSpPr>
        <p:spPr>
          <a:xfrm>
            <a:off x="28773438" y="5506641"/>
            <a:ext cx="20136445" cy="14386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300"/>
              </a:lnSpc>
              <a:buNone/>
            </a:pPr>
            <a:r>
              <a:rPr lang="en-US" sz="9400" dirty="0" smtClean="0">
                <a:solidFill>
                  <a:srgbClr val="10268E"/>
                </a:solidFill>
                <a:latin typeface="Roboto" pitchFamily="34" charset="0"/>
                <a:ea typeface="Roboto" pitchFamily="34" charset="-122"/>
              </a:rPr>
              <a:t>Review the SDM process with ethicist/risk manager/SDM</a:t>
            </a:r>
            <a:endParaRPr lang="en-US" dirty="0"/>
          </a:p>
        </p:txBody>
      </p:sp>
      <p:sp>
        <p:nvSpPr>
          <p:cNvPr id="13" name="Object 12"/>
          <p:cNvSpPr txBox="1"/>
          <p:nvPr/>
        </p:nvSpPr>
        <p:spPr>
          <a:xfrm>
            <a:off x="28823047" y="11906250"/>
            <a:ext cx="18458408" cy="287734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300"/>
              </a:lnSpc>
              <a:buNone/>
            </a:pPr>
            <a:r>
              <a:rPr lang="en-US" sz="9400" dirty="0" smtClean="0">
                <a:solidFill>
                  <a:srgbClr val="10268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Ultimate – Form G application to CCB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1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97"/>
    </mc:Choice>
    <mc:Fallback xmlns="">
      <p:transition spd="slow" advTm="16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3632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70313" y="19942969"/>
            <a:ext cx="3671094" cy="4464844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3026172" y="5159375"/>
            <a:ext cx="45256152" cy="1488281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Do you have any additional tips to share with the group about working with SDMs?
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7"/>
    </mc:Choice>
    <mc:Fallback xmlns="">
      <p:transition spd="slow" advTm="23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69" y="-162107"/>
            <a:ext cx="49063672" cy="26789063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750" y="0"/>
            <a:ext cx="10256738" cy="129728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9531" y="10070703"/>
            <a:ext cx="10430371" cy="5804297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2969" y="3968750"/>
            <a:ext cx="3673991" cy="3968750"/>
          </a:xfrm>
          <a:prstGeom prst="rect">
            <a:avLst/>
          </a:prstGeom>
        </p:spPr>
      </p:pic>
      <p:sp>
        <p:nvSpPr>
          <p:cNvPr id="9" name="Object 8"/>
          <p:cNvSpPr txBox="1"/>
          <p:nvPr/>
        </p:nvSpPr>
        <p:spPr>
          <a:xfrm>
            <a:off x="16867188" y="3472656"/>
            <a:ext cx="23746768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F0F1F6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NEXT STEPS</a:t>
            </a:r>
            <a:endParaRPr lang="en-US" dirty="0"/>
          </a:p>
        </p:txBody>
      </p:sp>
      <p:sp>
        <p:nvSpPr>
          <p:cNvPr id="10" name="Object 9"/>
          <p:cNvSpPr txBox="1"/>
          <p:nvPr/>
        </p:nvSpPr>
        <p:spPr>
          <a:xfrm>
            <a:off x="15192871" y="7441406"/>
            <a:ext cx="29441924" cy="1351945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lvl="0"/>
            <a:r>
              <a:rPr lang="en-US" sz="80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If you want to learn more about the topics presented in this module, here are some suggestions:</a:t>
            </a:r>
          </a:p>
          <a:p>
            <a:pPr marL="857250" lvl="0" indent="-857250">
              <a:buFont typeface="Arial" panose="020B0604020202020204" pitchFamily="34" charset="0"/>
              <a:buChar char="•"/>
            </a:pPr>
            <a:endParaRPr lang="en-US" sz="8000" b="1" dirty="0">
              <a:solidFill>
                <a:schemeClr val="bg1"/>
              </a:solidFill>
              <a:latin typeface="Roboto" pitchFamily="2" charset="0"/>
              <a:ea typeface="Roboto" pitchFamily="2" charset="0"/>
              <a:cs typeface="Roboto Condensed" pitchFamily="34" charset="-120"/>
            </a:endParaRPr>
          </a:p>
          <a:p>
            <a:pPr lvl="0"/>
            <a:r>
              <a:rPr lang="en-US" sz="80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
</a:t>
            </a: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Review information on substitute decision making at </a:t>
            </a:r>
            <a:r>
              <a:rPr lang="en-US" sz="8000" u="sng" dirty="0">
                <a:solidFill>
                  <a:schemeClr val="bg1"/>
                </a:solidFill>
                <a:latin typeface="Roboto" pitchFamily="2" charset="0"/>
                <a:ea typeface="Roboto" pitchFamily="2" charset="0"/>
                <a:hlinkClick r:id="rId11"/>
              </a:rPr>
              <a:t>https://advancecareplanningontario.ca/substitue-decision-makers</a:t>
            </a:r>
            <a:endParaRPr lang="en-US" sz="8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  <a:p>
            <a:pPr marL="857250" lvl="0" indent="-857250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Review the Consent and Capacity Board Website.</a:t>
            </a:r>
          </a:p>
          <a:p>
            <a:pPr marL="857250" lvl="0" indent="-857250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Read Health Care Consent Act (HCCA)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Read Substitute Decisions Act (SDA)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53"/>
    </mc:Choice>
    <mc:Fallback xmlns="">
      <p:transition spd="slow" advTm="24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359" y="892969"/>
            <a:ext cx="49063672" cy="26789063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8750" y="0"/>
            <a:ext cx="6746875" cy="2857500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1509375" y="2033984"/>
            <a:ext cx="27814736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Module Objectives</a:t>
            </a:r>
            <a:endParaRPr lang="en-US" dirty="0"/>
          </a:p>
        </p:txBody>
      </p:sp>
      <p:sp>
        <p:nvSpPr>
          <p:cNvPr id="7" name="Object 6"/>
          <p:cNvSpPr txBox="1"/>
          <p:nvPr/>
        </p:nvSpPr>
        <p:spPr>
          <a:xfrm>
            <a:off x="11112500" y="5010547"/>
            <a:ext cx="31934638" cy="1721640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7200"/>
              </a:lnSpc>
            </a:pPr>
            <a:r>
              <a:rPr lang="en-US" sz="8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After completing this module, you will be able to:</a:t>
            </a:r>
          </a:p>
          <a:p>
            <a:pPr marL="1143000" indent="-1143000">
              <a:lnSpc>
                <a:spcPts val="17200"/>
              </a:lnSpc>
              <a:buFont typeface="Arial" panose="020B0604020202020204" pitchFamily="34" charset="0"/>
              <a:buChar char="•"/>
            </a:pPr>
            <a:r>
              <a:rPr lang="en-US" sz="8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Identify </a:t>
            </a:r>
            <a:r>
              <a:rPr lang="en-US" sz="8000" b="1" dirty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substitute-decision makers for Ontario patients; </a:t>
            </a:r>
          </a:p>
          <a:p>
            <a:pPr marL="1143000" indent="-1143000">
              <a:lnSpc>
                <a:spcPts val="17200"/>
              </a:lnSpc>
              <a:buFont typeface="Arial" panose="020B0604020202020204" pitchFamily="34" charset="0"/>
              <a:buChar char="•"/>
            </a:pPr>
            <a:r>
              <a:rPr lang="en-US" sz="8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Reflect </a:t>
            </a:r>
            <a:r>
              <a:rPr lang="en-US" sz="8000" b="1" dirty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on ethical principles in contrast during the SDM process; </a:t>
            </a:r>
          </a:p>
          <a:p>
            <a:pPr marL="1143000" indent="-1143000">
              <a:lnSpc>
                <a:spcPts val="17200"/>
              </a:lnSpc>
              <a:buFont typeface="Arial" panose="020B0604020202020204" pitchFamily="34" charset="0"/>
              <a:buChar char="•"/>
            </a:pPr>
            <a:r>
              <a:rPr lang="en-US" sz="8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Discuss </a:t>
            </a:r>
            <a:r>
              <a:rPr lang="en-US" sz="8000" b="1" dirty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conflict resolution options in these </a:t>
            </a:r>
            <a:r>
              <a:rPr lang="en-US" sz="8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situations;</a:t>
            </a:r>
          </a:p>
          <a:p>
            <a:pPr marL="1143000" indent="-1143000">
              <a:lnSpc>
                <a:spcPts val="17200"/>
              </a:lnSpc>
              <a:buFont typeface="Arial" panose="020B0604020202020204" pitchFamily="34" charset="0"/>
              <a:buChar char="•"/>
            </a:pPr>
            <a:r>
              <a:rPr lang="en-US" sz="8000" b="1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Discuss the learned concepts using the case study.</a:t>
            </a:r>
            <a:endParaRPr lang="en-US" sz="8000"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30"/>
    </mc:Choice>
    <mc:Fallback xmlns="">
      <p:transition spd="slow" advTm="11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3632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70313" y="19942969"/>
            <a:ext cx="3671094" cy="4464844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2926953" y="5109766"/>
            <a:ext cx="45256152" cy="1488281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Before we start with the module, at this moment, if you don't have capacity who would make decisions for you?</a:t>
            </a:r>
          </a:p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
In your experience, do people understand their role as SDMs?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33"/>
    </mc:Choice>
    <mc:Fallback xmlns="">
      <p:transition spd="slow" advTm="88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0000" y="1428750"/>
            <a:ext cx="30460156" cy="17164844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</p:pic>
      <p:sp>
        <p:nvSpPr>
          <p:cNvPr id="6" name="Object 5"/>
          <p:cNvSpPr txBox="1"/>
          <p:nvPr/>
        </p:nvSpPr>
        <p:spPr>
          <a:xfrm>
            <a:off x="22835195" y="3493988"/>
            <a:ext cx="26085850" cy="218281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7300"/>
              </a:lnSpc>
              <a:buNone/>
            </a:pPr>
            <a:r>
              <a:rPr lang="en-US" sz="13300" b="1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Legal Framework</a:t>
            </a:r>
            <a:endParaRPr lang="en-US" dirty="0"/>
          </a:p>
        </p:txBody>
      </p:sp>
      <p:sp>
        <p:nvSpPr>
          <p:cNvPr id="7" name="Object 6"/>
          <p:cNvSpPr txBox="1"/>
          <p:nvPr/>
        </p:nvSpPr>
        <p:spPr>
          <a:xfrm>
            <a:off x="22820313" y="6895703"/>
            <a:ext cx="26085850" cy="570507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8800" i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Corbel" panose="020B0503020204020204" pitchFamily="34" charset="0"/>
                <a:hlinkClick r:id="rId8"/>
              </a:rPr>
              <a:t>Health Care Consent Act</a:t>
            </a:r>
            <a:r>
              <a:rPr lang="en-US" sz="88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Corbel" panose="020B0503020204020204" pitchFamily="34" charset="0"/>
              </a:rPr>
              <a:t>, 1996</a:t>
            </a:r>
            <a:endParaRPr lang="en-US" sz="88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8800" i="1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Corbel" panose="020B0503020204020204" pitchFamily="34" charset="0"/>
                <a:hlinkClick r:id="rId9"/>
              </a:rPr>
              <a:t>Substitute Decisions Act</a:t>
            </a:r>
            <a:r>
              <a:rPr lang="en-US" sz="88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Corbel" panose="020B0503020204020204" pitchFamily="34" charset="0"/>
              </a:rPr>
              <a:t>, 1992</a:t>
            </a:r>
            <a:endParaRPr lang="en-US" sz="8800" dirty="0">
              <a:effectLst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26"/>
    </mc:Choice>
    <mc:Fallback xmlns="">
      <p:transition spd="slow" advTm="12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69" y="892969"/>
            <a:ext cx="49014063" cy="6380667"/>
          </a:xfrm>
          <a:prstGeom prst="rect">
            <a:avLst/>
          </a:prstGeom>
        </p:spPr>
      </p:pic>
      <p:sp>
        <p:nvSpPr>
          <p:cNvPr id="17" name="Object 16"/>
          <p:cNvSpPr txBox="1"/>
          <p:nvPr/>
        </p:nvSpPr>
        <p:spPr>
          <a:xfrm>
            <a:off x="6151563" y="3274219"/>
            <a:ext cx="3940844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</a:rPr>
              <a:t>Before We Start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1371600" y="14692745"/>
            <a:ext cx="8520545" cy="501534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/>
              <a:t>Is the person capable? </a:t>
            </a:r>
            <a:endParaRPr lang="en-US" sz="6600" b="1" dirty="0"/>
          </a:p>
        </p:txBody>
      </p:sp>
      <p:sp>
        <p:nvSpPr>
          <p:cNvPr id="28" name="Right Arrow 27"/>
          <p:cNvSpPr/>
          <p:nvPr/>
        </p:nvSpPr>
        <p:spPr>
          <a:xfrm rot="20263144">
            <a:off x="11513127" y="13383490"/>
            <a:ext cx="6858000" cy="2618509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/>
              <a:t>YES</a:t>
            </a:r>
            <a:endParaRPr lang="en-US" sz="8000" b="1" dirty="0"/>
          </a:p>
        </p:txBody>
      </p:sp>
      <p:sp>
        <p:nvSpPr>
          <p:cNvPr id="29" name="Right Arrow 28"/>
          <p:cNvSpPr/>
          <p:nvPr/>
        </p:nvSpPr>
        <p:spPr>
          <a:xfrm rot="1253102">
            <a:off x="11513127" y="18398836"/>
            <a:ext cx="6858000" cy="2618509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/>
              <a:t>NO</a:t>
            </a:r>
            <a:endParaRPr lang="en-US" sz="8000" b="1" dirty="0"/>
          </a:p>
        </p:txBody>
      </p:sp>
      <p:sp>
        <p:nvSpPr>
          <p:cNvPr id="30" name="Rectangle 29"/>
          <p:cNvSpPr/>
          <p:nvPr/>
        </p:nvSpPr>
        <p:spPr>
          <a:xfrm>
            <a:off x="19992109" y="10307782"/>
            <a:ext cx="23758414" cy="5403273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6600" dirty="0" smtClean="0">
                <a:solidFill>
                  <a:schemeClr val="tx1"/>
                </a:solidFill>
              </a:rPr>
              <a:t>The patient/client/resident makes decision for themselves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6600" dirty="0" smtClean="0">
                <a:solidFill>
                  <a:schemeClr val="tx1"/>
                </a:solidFill>
              </a:rPr>
              <a:t>No reason to involve SDM; however ask them if they need anyone to help in decision-making </a:t>
            </a:r>
            <a:endParaRPr lang="en-US" sz="6600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989636" y="19708090"/>
            <a:ext cx="8728364" cy="4481946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tx1"/>
                </a:solidFill>
              </a:rPr>
              <a:t>Identify the highest ranking SDM</a:t>
            </a:r>
            <a:endParaRPr lang="en-US" sz="6600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405782" y="19708090"/>
            <a:ext cx="10289664" cy="4481946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If anyone claims they are POAPC, ask for the form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18"/>
    </mc:Choice>
    <mc:Fallback xmlns="">
      <p:transition spd="slow" advTm="176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0339844" cy="28575000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51172" y="12600781"/>
            <a:ext cx="1984375" cy="1984375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51172" y="18008203"/>
            <a:ext cx="1984375" cy="1984375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1080655" y="2926953"/>
            <a:ext cx="17312026" cy="17660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r">
              <a:buNone/>
            </a:pPr>
            <a:r>
              <a:rPr lang="en-US" sz="27000" b="1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SDM Hierarchy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t="11511" r="14" b="211"/>
          <a:stretch/>
        </p:blipFill>
        <p:spPr>
          <a:xfrm>
            <a:off x="22324359" y="1547446"/>
            <a:ext cx="25603200" cy="2539218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7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336"/>
    </mc:Choice>
    <mc:Fallback xmlns="">
      <p:transition spd="slow" advTm="436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8582422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3527" y="12819063"/>
            <a:ext cx="5605859" cy="5605859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3211" y="13939242"/>
            <a:ext cx="3323828" cy="3323828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66539" y="12819063"/>
            <a:ext cx="5605859" cy="5605859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42578" y="21679297"/>
            <a:ext cx="3323828" cy="3323828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99551" y="12819063"/>
            <a:ext cx="5605859" cy="5605859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37109" y="14039453"/>
            <a:ext cx="3323828" cy="3026172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933059" y="12819063"/>
            <a:ext cx="5605859" cy="5605859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52742" y="13939242"/>
            <a:ext cx="3323828" cy="3323828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266070" y="12819063"/>
            <a:ext cx="5605859" cy="5605859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390715" y="13939242"/>
            <a:ext cx="3274219" cy="3274219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812500" y="13940234"/>
            <a:ext cx="3125391" cy="3125391"/>
          </a:xfrm>
          <a:prstGeom prst="rect">
            <a:avLst/>
          </a:prstGeom>
        </p:spPr>
      </p:pic>
      <p:sp>
        <p:nvSpPr>
          <p:cNvPr id="16" name="Object 15"/>
          <p:cNvSpPr txBox="1"/>
          <p:nvPr/>
        </p:nvSpPr>
        <p:spPr>
          <a:xfrm>
            <a:off x="611435" y="2133203"/>
            <a:ext cx="49527520" cy="431601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34000"/>
              </a:lnSpc>
              <a:buNone/>
            </a:pPr>
            <a:r>
              <a:rPr lang="en-US" sz="24200" b="1" dirty="0" smtClean="0">
                <a:solidFill>
                  <a:srgbClr val="045EB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Requirements to Act  as SDM</a:t>
            </a:r>
            <a:endParaRPr lang="en-US" dirty="0"/>
          </a:p>
        </p:txBody>
      </p:sp>
      <p:sp>
        <p:nvSpPr>
          <p:cNvPr id="17" name="Object 16"/>
          <p:cNvSpPr txBox="1"/>
          <p:nvPr/>
        </p:nvSpPr>
        <p:spPr>
          <a:xfrm>
            <a:off x="2938611" y="19063395"/>
            <a:ext cx="7779990" cy="3919141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0400"/>
              </a:lnSpc>
              <a:buNone/>
            </a:pPr>
            <a:r>
              <a:rPr lang="en-US" sz="860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C</a:t>
            </a:r>
            <a:r>
              <a:rPr lang="en-US" sz="8600" dirty="0" smtClean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apable </a:t>
            </a:r>
            <a:endParaRPr lang="en-US" dirty="0"/>
          </a:p>
        </p:txBody>
      </p:sp>
      <p:sp>
        <p:nvSpPr>
          <p:cNvPr id="18" name="Object 17"/>
          <p:cNvSpPr txBox="1"/>
          <p:nvPr/>
        </p:nvSpPr>
        <p:spPr>
          <a:xfrm>
            <a:off x="12271623" y="19063395"/>
            <a:ext cx="7779990" cy="262929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0400"/>
              </a:lnSpc>
              <a:buNone/>
            </a:pPr>
            <a:r>
              <a:rPr lang="en-US" sz="8600" dirty="0" smtClean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At least 16 years old</a:t>
            </a:r>
            <a:endParaRPr lang="en-US" dirty="0"/>
          </a:p>
        </p:txBody>
      </p:sp>
      <p:sp>
        <p:nvSpPr>
          <p:cNvPr id="19" name="Object 18"/>
          <p:cNvSpPr txBox="1"/>
          <p:nvPr/>
        </p:nvSpPr>
        <p:spPr>
          <a:xfrm>
            <a:off x="21463992" y="20402848"/>
            <a:ext cx="7779990" cy="128984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0400"/>
              </a:lnSpc>
              <a:buNone/>
            </a:pPr>
            <a:r>
              <a:rPr lang="en-US" sz="8600" dirty="0" smtClean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No court order or separation agreement</a:t>
            </a:r>
            <a:endParaRPr lang="en-US" dirty="0"/>
          </a:p>
        </p:txBody>
      </p:sp>
      <p:sp>
        <p:nvSpPr>
          <p:cNvPr id="20" name="Object 19"/>
          <p:cNvSpPr txBox="1"/>
          <p:nvPr/>
        </p:nvSpPr>
        <p:spPr>
          <a:xfrm>
            <a:off x="30938143" y="19063395"/>
            <a:ext cx="7779990" cy="128984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0400"/>
              </a:lnSpc>
              <a:buNone/>
            </a:pPr>
            <a:r>
              <a:rPr lang="en-US" sz="8600" dirty="0" smtClean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</a:rPr>
              <a:t>Available</a:t>
            </a:r>
            <a:endParaRPr lang="en-US" dirty="0"/>
          </a:p>
        </p:txBody>
      </p:sp>
      <p:sp>
        <p:nvSpPr>
          <p:cNvPr id="21" name="Object 20"/>
          <p:cNvSpPr txBox="1"/>
          <p:nvPr/>
        </p:nvSpPr>
        <p:spPr>
          <a:xfrm>
            <a:off x="40271154" y="19053473"/>
            <a:ext cx="7779990" cy="262929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0400"/>
              </a:lnSpc>
              <a:buNone/>
            </a:pPr>
            <a:r>
              <a:rPr lang="en-US" sz="8600" dirty="0" smtClean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Willing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50145" y="25003125"/>
            <a:ext cx="14187998" cy="147291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dirty="0" smtClean="0">
                <a:solidFill>
                  <a:schemeClr val="bg1"/>
                </a:solidFill>
              </a:rPr>
              <a:t>Procedural fairness</a:t>
            </a:r>
            <a:endParaRPr lang="en-US" sz="5600" dirty="0">
              <a:solidFill>
                <a:schemeClr val="bg1"/>
              </a:solidFill>
            </a:endParaRP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8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398"/>
    </mc:Choice>
    <mc:Fallback xmlns="">
      <p:transition spd="slow" advTm="395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33046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50" y="4417219"/>
            <a:ext cx="31353125" cy="173632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250" y="9198074"/>
            <a:ext cx="31353125" cy="1736328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4241602" y="5930801"/>
            <a:ext cx="43374717" cy="31750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4900"/>
              </a:lnSpc>
              <a:buNone/>
            </a:pPr>
            <a:r>
              <a:rPr lang="en-US" sz="19100" b="1" dirty="0" smtClean="0">
                <a:solidFill>
                  <a:srgbClr val="10268E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How should SDM make decisions?  </a:t>
            </a:r>
            <a:endParaRPr lang="en-US" dirty="0"/>
          </a:p>
        </p:txBody>
      </p:sp>
      <p:sp>
        <p:nvSpPr>
          <p:cNvPr id="7" name="Object 6"/>
          <p:cNvSpPr txBox="1"/>
          <p:nvPr/>
        </p:nvSpPr>
        <p:spPr>
          <a:xfrm>
            <a:off x="3260834" y="12717395"/>
            <a:ext cx="43374717" cy="1067147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828800" lvl="2" indent="-1143000">
              <a:lnSpc>
                <a:spcPts val="165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8800" dirty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SDM must try to make decisions for the patient in the same way that the patient would if still capable -“step into their shoes” </a:t>
            </a:r>
          </a:p>
          <a:p>
            <a:pPr marL="1828800" lvl="2" indent="-1143000">
              <a:lnSpc>
                <a:spcPts val="165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8800" dirty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SDM must:</a:t>
            </a:r>
          </a:p>
          <a:p>
            <a:pPr marL="1828800" lvl="2" indent="-1143000">
              <a:lnSpc>
                <a:spcPts val="165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8800" dirty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 </a:t>
            </a:r>
            <a:r>
              <a:rPr lang="en-US" sz="8800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Follow </a:t>
            </a:r>
            <a:r>
              <a:rPr lang="en-US" sz="8800" dirty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any applicable wishes that were expressed by the patient when capable; </a:t>
            </a:r>
            <a:r>
              <a:rPr lang="en-US" sz="8800" dirty="0" smtClean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or</a:t>
            </a:r>
          </a:p>
          <a:p>
            <a:pPr marL="2286000" lvl="3" indent="-1143000">
              <a:lnSpc>
                <a:spcPts val="165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8800" dirty="0">
                <a:solidFill>
                  <a:srgbClr val="10268E"/>
                </a:solidFill>
                <a:latin typeface="Roboto" pitchFamily="2" charset="0"/>
                <a:ea typeface="Roboto" pitchFamily="2" charset="0"/>
                <a:cs typeface="Raleway" pitchFamily="34" charset="-120"/>
              </a:rPr>
              <a:t>If no applicable wishes were expressed when the patient was capable, make decisions in the patient’s best interest(s)</a:t>
            </a:r>
          </a:p>
          <a:p>
            <a:pPr marL="1028700" lvl="2" indent="-342900">
              <a:lnSpc>
                <a:spcPts val="16500"/>
              </a:lnSpc>
              <a:buSzPct val="100000"/>
              <a:buChar char="•"/>
            </a:pPr>
            <a:endParaRPr lang="en-US" sz="8000" dirty="0">
              <a:solidFill>
                <a:srgbClr val="10268E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953687" y="24031265"/>
            <a:ext cx="19950546" cy="296920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Maximizing patient autonomy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“Best interest” – balancing benefits and harms 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701"/>
    </mc:Choice>
    <mc:Fallback xmlns="">
      <p:transition spd="slow" advTm="471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3632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51563" y="20935156"/>
            <a:ext cx="3968750" cy="396875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3075781" y="5060156"/>
            <a:ext cx="45256152" cy="198437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Here, pause the slides and go to this module's case study. </a:t>
            </a:r>
          </a:p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
Upon reading the case, reflect on what the SDMs should do in this case? 
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25"/>
    </mc:Choice>
    <mc:Fallback xmlns="">
      <p:transition spd="slow" advTm="32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7C8DD48786E34F9A4AF8C1A9F80D0F" ma:contentTypeVersion="0" ma:contentTypeDescription="Create a new document." ma:contentTypeScope="" ma:versionID="f25399d702b78dcd26102f4af4fabad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A5041F-BFF2-4F4E-8D75-7A1E9D9932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59FF6D1-A6D2-4F2F-B78C-98DD4EE07A16}">
  <ds:schemaRefs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D53074DB-897A-4B4D-8998-36C3BA7B9C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437</Words>
  <Application>Microsoft Office PowerPoint</Application>
  <PresentationFormat>Custom</PresentationFormat>
  <Paragraphs>70</Paragraphs>
  <Slides>14</Slides>
  <Notes>14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Corbel</vt:lpstr>
      <vt:lpstr>Raleway</vt:lpstr>
      <vt:lpstr>Roboto</vt:lpstr>
      <vt:lpstr>Roboto Condensed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Pantitis Sue</cp:lastModifiedBy>
  <cp:revision>12</cp:revision>
  <dcterms:created xsi:type="dcterms:W3CDTF">2023-07-15T15:19:08Z</dcterms:created>
  <dcterms:modified xsi:type="dcterms:W3CDTF">2023-10-09T18:17:05Z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0x010100747C8DD48786E34F9A4AF8C1A9F80D0F</vt:lpwstr>
  </property>
</Properties>
</file>