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58" r:id="rId7"/>
    <p:sldId id="259" r:id="rId8"/>
    <p:sldId id="260" r:id="rId9"/>
    <p:sldId id="272" r:id="rId10"/>
    <p:sldId id="273" r:id="rId11"/>
    <p:sldId id="261" r:id="rId12"/>
    <p:sldId id="268" r:id="rId13"/>
    <p:sldId id="263" r:id="rId14"/>
    <p:sldId id="269" r:id="rId15"/>
    <p:sldId id="271" r:id="rId16"/>
  </p:sldIdLst>
  <p:sldSz cx="50800000" cy="28575000"/>
  <p:notesSz cx="28575000" cy="50800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26" d="100"/>
          <a:sy n="26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132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53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76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69" y="892969"/>
            <a:ext cx="49063672" cy="26789063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750" y="0"/>
            <a:ext cx="10256738" cy="129728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531" y="10070703"/>
            <a:ext cx="10430371" cy="5804297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3359" y="2827734"/>
            <a:ext cx="3770313" cy="3770313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16420703" y="2827734"/>
            <a:ext cx="32442051" cy="178593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30500"/>
              </a:lnSpc>
              <a:buNone/>
            </a:pPr>
            <a:r>
              <a:rPr lang="en-US" sz="20000" b="1" dirty="0" smtClean="0">
                <a:solidFill>
                  <a:srgbClr val="F0F1F6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MODULE </a:t>
            </a:r>
            <a:r>
              <a:rPr lang="en-US" sz="20000" b="1" dirty="0">
                <a:solidFill>
                  <a:srgbClr val="F0F1F6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r>
              <a:rPr lang="en-US" sz="20000" b="1" dirty="0" smtClean="0">
                <a:solidFill>
                  <a:srgbClr val="F0F1F6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:
Values, Virtues, Principles</a:t>
            </a:r>
            <a:endParaRPr lang="en-US" sz="20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73"/>
    </mc:Choice>
    <mc:Fallback xmlns="">
      <p:transition spd="slow" advTm="56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33046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520898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078" y="11261328"/>
            <a:ext cx="6002734" cy="6002734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2266" y="12303125"/>
            <a:ext cx="3968750" cy="3966981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1828800" y="1984375"/>
            <a:ext cx="46830343" cy="3274219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00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Common Errors in Ethical Arguments</a:t>
            </a:r>
            <a:endParaRPr lang="en-US" sz="20000" dirty="0"/>
          </a:p>
        </p:txBody>
      </p:sp>
      <p:sp>
        <p:nvSpPr>
          <p:cNvPr id="8" name="Object 7"/>
          <p:cNvSpPr txBox="1"/>
          <p:nvPr/>
        </p:nvSpPr>
        <p:spPr>
          <a:xfrm>
            <a:off x="11756571" y="11261328"/>
            <a:ext cx="36314743" cy="71437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8600" dirty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Appeals to authority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6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Social </a:t>
            </a:r>
            <a:r>
              <a:rPr lang="en-US" sz="8600" dirty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norms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6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Authority </a:t>
            </a:r>
            <a:r>
              <a:rPr lang="en-US" sz="8600" dirty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figures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6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Religious </a:t>
            </a:r>
            <a:r>
              <a:rPr lang="en-US" sz="8600" dirty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edicts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6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Laws </a:t>
            </a:r>
            <a:r>
              <a:rPr lang="en-US" sz="8600" dirty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or </a:t>
            </a:r>
            <a:r>
              <a:rPr lang="en-US" sz="86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Rules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en-US" sz="8600" dirty="0">
              <a:solidFill>
                <a:srgbClr val="333333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  <a:p>
            <a:pPr>
              <a:buNone/>
            </a:pPr>
            <a:r>
              <a:rPr lang="en-US" sz="86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Radical </a:t>
            </a:r>
            <a:r>
              <a:rPr lang="en-US" sz="8600" dirty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relativism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6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“Anything goes”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en-US" sz="8600" dirty="0">
              <a:solidFill>
                <a:srgbClr val="333333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  <a:p>
            <a:pPr>
              <a:buNone/>
            </a:pPr>
            <a:r>
              <a:rPr lang="en-US" sz="86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Confusing </a:t>
            </a:r>
            <a:r>
              <a:rPr lang="en-US" sz="8600" dirty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factual, conceptual, moral issues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6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Facts</a:t>
            </a:r>
            <a:endParaRPr lang="en-US" sz="8600" dirty="0">
              <a:solidFill>
                <a:srgbClr val="333333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6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Concepts</a:t>
            </a:r>
            <a:endParaRPr lang="en-US" sz="8600" dirty="0">
              <a:solidFill>
                <a:srgbClr val="333333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6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Moral </a:t>
            </a:r>
            <a:r>
              <a:rPr lang="en-US" sz="8600" dirty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Issues</a:t>
            </a:r>
            <a:endParaRPr lang="en-US" sz="8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56"/>
    </mc:Choice>
    <mc:Fallback xmlns="">
      <p:transition spd="slow" advTm="195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8593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54688" y="21183203"/>
            <a:ext cx="3968750" cy="39687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75781" y="5060156"/>
            <a:ext cx="45256152" cy="992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Before you finish the module, be sure that you spend some time to deepen the understanding of your own values and virtues.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28"/>
    </mc:Choice>
    <mc:Fallback xmlns="">
      <p:transition spd="slow" advTm="56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69" y="892969"/>
            <a:ext cx="49063672" cy="26789063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750" y="0"/>
            <a:ext cx="10256738" cy="129728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531" y="10070703"/>
            <a:ext cx="10430371" cy="5804297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2969" y="3968750"/>
            <a:ext cx="3673991" cy="3968750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16867188" y="3472656"/>
            <a:ext cx="23746768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F0F1F6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NEXT STEPS</a:t>
            </a:r>
            <a:endParaRPr lang="en-US" dirty="0"/>
          </a:p>
        </p:txBody>
      </p:sp>
      <p:sp>
        <p:nvSpPr>
          <p:cNvPr id="10" name="Object 9"/>
          <p:cNvSpPr txBox="1"/>
          <p:nvPr/>
        </p:nvSpPr>
        <p:spPr>
          <a:xfrm>
            <a:off x="16867188" y="7491016"/>
            <a:ext cx="30255518" cy="178593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8800"/>
              </a:lnSpc>
              <a:buNone/>
            </a:pPr>
            <a:r>
              <a:rPr lang="en-US" sz="7200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If you want to learn more about the topics presented in this module, here are some suggestions </a:t>
            </a:r>
            <a:r>
              <a:rPr lang="en-US" sz="6200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:</a:t>
            </a:r>
          </a:p>
          <a:p>
            <a:pPr>
              <a:lnSpc>
                <a:spcPts val="8800"/>
              </a:lnSpc>
              <a:buNone/>
            </a:pPr>
            <a:endParaRPr lang="en-US" sz="6200" dirty="0" smtClean="0">
              <a:solidFill>
                <a:srgbClr val="F0F1F6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Duncan, P. (2009). Ethical Thinking: The Four Principles of Health Care Ethics. In </a:t>
            </a:r>
            <a:r>
              <a:rPr lang="en-US" sz="7200" i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Values, Ethics and Health Care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 1-168.</a:t>
            </a:r>
          </a:p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en-US" sz="7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Varkey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 B. (2021). Principles of clinical ethics and their application to practice. Medical Principles and Practice, 30(1), 17-28. (Open access)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Moyo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 M., Goodyear-Smith, F. A., Weller, J., Robb, G., &amp; </a:t>
            </a:r>
            <a:r>
              <a:rPr lang="en-US" sz="7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Shulruf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 B. (2016). Healthcare practitioners’ personal and professional values. Advances in Health Sciences Education, 21, 257-286. </a:t>
            </a:r>
            <a:r>
              <a:rPr lang="en-US" sz="5900" b="1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
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92"/>
    </mc:Choice>
    <mc:Fallback xmlns="">
      <p:transition spd="slow" advTm="2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359" y="892969"/>
            <a:ext cx="49063672" cy="26789063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8750" y="0"/>
            <a:ext cx="6746875" cy="2857500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1509375" y="2033984"/>
            <a:ext cx="27814736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Module Objectives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11211719" y="5804297"/>
            <a:ext cx="29645322" cy="1487521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7200"/>
              </a:lnSpc>
              <a:buNone/>
            </a:pP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After completing the module, you will be able to: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 </a:t>
            </a:r>
            <a:r>
              <a:rPr lang="en-US" sz="8000" b="1" dirty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D</a:t>
            </a: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efine what values, virtues and principals are,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 Discuss how we use these concepts in ethical decision-making,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 Discuss the learned concepts using the case study.</a:t>
            </a:r>
            <a:endParaRPr lang="en-US" sz="8000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11"/>
    </mc:Choice>
    <mc:Fallback xmlns="">
      <p:transition spd="slow" advTm="40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0313" y="19942969"/>
            <a:ext cx="3671094" cy="4464844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26172" y="5060156"/>
            <a:ext cx="45256152" cy="1488281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Before you start with the module, what are the key values that you follow in your personal and professional life? 
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38"/>
    </mc:Choice>
    <mc:Fallback xmlns="">
      <p:transition spd="slow" advTm="55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33047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79375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1563" y="11062891"/>
            <a:ext cx="6002734" cy="6002734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60576" y="10889258"/>
            <a:ext cx="6002734" cy="6002734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94922" y="19198828"/>
            <a:ext cx="6002734" cy="600273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2969" y="11906250"/>
            <a:ext cx="3732245" cy="3968750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77568" y="11666883"/>
            <a:ext cx="3968750" cy="3653734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87109" y="20240625"/>
            <a:ext cx="3968750" cy="3966981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6151563" y="3274219"/>
            <a:ext cx="3940844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3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Values</a:t>
            </a:r>
            <a:endParaRPr lang="en-US" sz="23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Object 11"/>
          <p:cNvSpPr txBox="1"/>
          <p:nvPr/>
        </p:nvSpPr>
        <p:spPr>
          <a:xfrm>
            <a:off x="13592969" y="12303125"/>
            <a:ext cx="7576592" cy="23812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400"/>
              </a:lnSpc>
              <a:buNone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Guiding standard for our actions and decisions</a:t>
            </a:r>
            <a:endParaRPr lang="en-US" sz="7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30658594" y="11211719"/>
            <a:ext cx="8952011" cy="410889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Absolute/relative</a:t>
            </a:r>
          </a:p>
          <a:p>
            <a:pPr>
              <a:buNone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Intrinsic/extrinsic</a:t>
            </a:r>
          </a:p>
          <a:p>
            <a:pPr>
              <a:buNone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Explicit/implicit </a:t>
            </a:r>
            <a:endParaRPr lang="en-US" sz="7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26541016" y="20240625"/>
            <a:ext cx="8593584" cy="11906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The basis of our choices</a:t>
            </a:r>
            <a:endParaRPr lang="en-US" sz="7200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107"/>
    </mc:Choice>
    <mc:Fallback xmlns="">
      <p:transition spd="slow" advTm="403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0" y="3323828"/>
            <a:ext cx="5853906" cy="5853906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797" y="4266406"/>
            <a:ext cx="3732245" cy="39687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1459766" y="10417969"/>
            <a:ext cx="15051484" cy="357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4100"/>
              </a:lnSpc>
              <a:buNone/>
            </a:pPr>
            <a:r>
              <a:rPr lang="en-US" sz="1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Fairness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11459766" y="4266406"/>
            <a:ext cx="3422178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19500" b="1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My Core Values </a:t>
            </a:r>
            <a:endParaRPr lang="en-US" dirty="0"/>
          </a:p>
        </p:txBody>
      </p:sp>
      <p:sp>
        <p:nvSpPr>
          <p:cNvPr id="8" name="Object 7"/>
          <p:cNvSpPr txBox="1"/>
          <p:nvPr/>
        </p:nvSpPr>
        <p:spPr>
          <a:xfrm>
            <a:off x="19298047" y="15230078"/>
            <a:ext cx="13576697" cy="1785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4100"/>
              </a:lnSpc>
              <a:buNone/>
            </a:pPr>
            <a:r>
              <a:rPr lang="en-US" sz="1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Relationships</a:t>
            </a:r>
          </a:p>
          <a:p>
            <a:pPr>
              <a:lnSpc>
                <a:spcPts val="14100"/>
              </a:lnSpc>
              <a:buNone/>
            </a:pPr>
            <a:endParaRPr lang="en-US" dirty="0"/>
          </a:p>
        </p:txBody>
      </p:sp>
      <p:sp>
        <p:nvSpPr>
          <p:cNvPr id="9" name="Object 8"/>
          <p:cNvSpPr txBox="1"/>
          <p:nvPr/>
        </p:nvSpPr>
        <p:spPr>
          <a:xfrm>
            <a:off x="32246094" y="20290234"/>
            <a:ext cx="15356582" cy="1785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4100"/>
              </a:lnSpc>
              <a:buNone/>
            </a:pPr>
            <a:r>
              <a:rPr lang="en-US" sz="1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Risk-taking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854"/>
    </mc:Choice>
    <mc:Fallback xmlns="">
      <p:transition spd="slow" advTm="210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0" y="3323828"/>
            <a:ext cx="5853906" cy="5853906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797" y="4266406"/>
            <a:ext cx="3732245" cy="39687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1459766" y="15599569"/>
            <a:ext cx="35936634" cy="357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371600" indent="-1371600">
              <a:lnSpc>
                <a:spcPts val="14100"/>
              </a:lnSpc>
              <a:buFont typeface="+mj-lt"/>
              <a:buAutoNum type="alphaUcPeriod"/>
            </a:pPr>
            <a:r>
              <a:rPr lang="en-US" sz="7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itchFamily="34" charset="0"/>
                <a:ea typeface="Roboto Condensed" pitchFamily="34" charset="-122"/>
              </a:rPr>
              <a:t>Providing Safe, Compassionate, Competent and Ethical Care</a:t>
            </a:r>
          </a:p>
          <a:p>
            <a:pPr marL="1371600" indent="-1371600">
              <a:lnSpc>
                <a:spcPts val="14100"/>
              </a:lnSpc>
              <a:buFont typeface="+mj-lt"/>
              <a:buAutoNum type="alphaUcPeriod"/>
            </a:pPr>
            <a:r>
              <a:rPr lang="en-US" sz="7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itchFamily="34" charset="0"/>
                <a:ea typeface="Roboto Condensed" pitchFamily="34" charset="-122"/>
              </a:rPr>
              <a:t>Promoting Health and Well-Being</a:t>
            </a:r>
          </a:p>
          <a:p>
            <a:pPr marL="1371600" indent="-1371600">
              <a:lnSpc>
                <a:spcPts val="14100"/>
              </a:lnSpc>
              <a:buFont typeface="+mj-lt"/>
              <a:buAutoNum type="alphaUcPeriod"/>
            </a:pPr>
            <a:r>
              <a:rPr lang="en-US" sz="7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itchFamily="34" charset="0"/>
                <a:ea typeface="Roboto Condensed" pitchFamily="34" charset="-122"/>
              </a:rPr>
              <a:t>Promoting and Respecting Informed-Decision-Making</a:t>
            </a:r>
          </a:p>
          <a:p>
            <a:pPr marL="1371600" indent="-1371600">
              <a:lnSpc>
                <a:spcPts val="14100"/>
              </a:lnSpc>
              <a:buFont typeface="+mj-lt"/>
              <a:buAutoNum type="alphaUcPeriod"/>
            </a:pPr>
            <a:r>
              <a:rPr lang="en-US" sz="7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itchFamily="34" charset="0"/>
                <a:ea typeface="Roboto Condensed" pitchFamily="34" charset="-122"/>
              </a:rPr>
              <a:t>Honouring</a:t>
            </a:r>
            <a:r>
              <a:rPr lang="en-US" sz="7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itchFamily="34" charset="0"/>
                <a:ea typeface="Roboto Condensed" pitchFamily="34" charset="-122"/>
              </a:rPr>
              <a:t> Dignity</a:t>
            </a:r>
          </a:p>
          <a:p>
            <a:pPr marL="1371600" indent="-1371600">
              <a:lnSpc>
                <a:spcPts val="14100"/>
              </a:lnSpc>
              <a:buFont typeface="+mj-lt"/>
              <a:buAutoNum type="alphaUcPeriod"/>
            </a:pPr>
            <a:r>
              <a:rPr lang="en-US" sz="7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itchFamily="34" charset="0"/>
                <a:ea typeface="Roboto Condensed" pitchFamily="34" charset="-122"/>
              </a:rPr>
              <a:t>Maintaining Privacy and Confidentiality</a:t>
            </a:r>
          </a:p>
          <a:p>
            <a:pPr marL="1371600" indent="-1371600">
              <a:lnSpc>
                <a:spcPts val="14100"/>
              </a:lnSpc>
              <a:buFont typeface="+mj-lt"/>
              <a:buAutoNum type="alphaUcPeriod"/>
            </a:pPr>
            <a:r>
              <a:rPr lang="en-US" sz="7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itchFamily="34" charset="0"/>
                <a:ea typeface="Roboto Condensed" pitchFamily="34" charset="-122"/>
              </a:rPr>
              <a:t>Promoting Justice</a:t>
            </a:r>
          </a:p>
          <a:p>
            <a:pPr marL="1371600" indent="-1371600">
              <a:lnSpc>
                <a:spcPts val="14100"/>
              </a:lnSpc>
              <a:buFont typeface="+mj-lt"/>
              <a:buAutoNum type="alphaUcPeriod"/>
            </a:pPr>
            <a:r>
              <a:rPr lang="en-US" sz="7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itchFamily="34" charset="0"/>
                <a:ea typeface="Roboto Condensed" pitchFamily="34" charset="-122"/>
              </a:rPr>
              <a:t>Being Accountable</a:t>
            </a:r>
          </a:p>
          <a:p>
            <a:pPr marL="1371600" indent="-1371600">
              <a:lnSpc>
                <a:spcPts val="14100"/>
              </a:lnSpc>
              <a:buFont typeface="+mj-lt"/>
              <a:buAutoNum type="alphaUcPeriod"/>
            </a:pPr>
            <a:endParaRPr lang="en-US" sz="7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11459766" y="4266406"/>
            <a:ext cx="3422178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19500" b="1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CAN Code of Ethics for Registered Nurses (2017)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4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32"/>
    </mc:Choice>
    <mc:Fallback xmlns="">
      <p:transition spd="slow" advTm="146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8582422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6539" y="12458402"/>
            <a:ext cx="5605859" cy="5605859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99551" y="12458402"/>
            <a:ext cx="5605859" cy="5605859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3059" y="12458402"/>
            <a:ext cx="5605859" cy="5605859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5547" y="13940234"/>
            <a:ext cx="2935788" cy="2678906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13281" y="13692188"/>
            <a:ext cx="3323828" cy="3075781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37513" y="13713767"/>
            <a:ext cx="2678906" cy="3274219"/>
          </a:xfrm>
          <a:prstGeom prst="rect">
            <a:avLst/>
          </a:prstGeom>
        </p:spPr>
      </p:pic>
      <p:sp>
        <p:nvSpPr>
          <p:cNvPr id="15" name="Object 14"/>
          <p:cNvSpPr txBox="1"/>
          <p:nvPr/>
        </p:nvSpPr>
        <p:spPr>
          <a:xfrm>
            <a:off x="1240234" y="1041797"/>
            <a:ext cx="49527520" cy="808632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buNone/>
            </a:pPr>
            <a:r>
              <a:rPr lang="en-US" sz="25000" b="1" dirty="0" smtClean="0">
                <a:solidFill>
                  <a:srgbClr val="10268E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Virtues</a:t>
            </a:r>
            <a:endParaRPr lang="en-US" dirty="0"/>
          </a:p>
        </p:txBody>
      </p:sp>
      <p:sp>
        <p:nvSpPr>
          <p:cNvPr id="17" name="Object 16"/>
          <p:cNvSpPr txBox="1"/>
          <p:nvPr/>
        </p:nvSpPr>
        <p:spPr>
          <a:xfrm>
            <a:off x="12271623" y="18696285"/>
            <a:ext cx="7779990" cy="357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9400"/>
              </a:lnSpc>
              <a:buNone/>
            </a:pPr>
            <a:r>
              <a:rPr lang="en-US" sz="78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good moral quality in a person</a:t>
            </a:r>
            <a:endParaRPr lang="en-US" dirty="0"/>
          </a:p>
        </p:txBody>
      </p:sp>
      <p:sp>
        <p:nvSpPr>
          <p:cNvPr id="18" name="Object 17"/>
          <p:cNvSpPr txBox="1"/>
          <p:nvPr/>
        </p:nvSpPr>
        <p:spPr>
          <a:xfrm>
            <a:off x="21679297" y="18702734"/>
            <a:ext cx="7779990" cy="426640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7900"/>
              </a:lnSpc>
              <a:buNone/>
            </a:pPr>
            <a:r>
              <a:rPr lang="en-US" sz="78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Trait of excellence </a:t>
            </a:r>
            <a:endParaRPr lang="en-US" dirty="0"/>
          </a:p>
        </p:txBody>
      </p:sp>
      <p:sp>
        <p:nvSpPr>
          <p:cNvPr id="19" name="Object 18"/>
          <p:cNvSpPr txBox="1"/>
          <p:nvPr/>
        </p:nvSpPr>
        <p:spPr>
          <a:xfrm>
            <a:off x="31086971" y="19645312"/>
            <a:ext cx="7779990" cy="23812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9400"/>
              </a:lnSpc>
              <a:buNone/>
            </a:pPr>
            <a:r>
              <a:rPr lang="en-US" sz="7800" dirty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a point between a deficiency and an excess of a trait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7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317"/>
    </mc:Choice>
    <mc:Fallback xmlns="">
      <p:transition spd="slow" advTm="401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8582422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3916" y="12359184"/>
            <a:ext cx="5605859" cy="5605859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61618" y="12359183"/>
            <a:ext cx="5605859" cy="5605859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27200" y="12458402"/>
            <a:ext cx="5605859" cy="5605859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60670" y="12544723"/>
            <a:ext cx="5605859" cy="5605859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9033" y="13493750"/>
            <a:ext cx="2935788" cy="2678906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94902" y="13684378"/>
            <a:ext cx="3323828" cy="3075781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98361" y="13288863"/>
            <a:ext cx="2678906" cy="3274219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860439" y="13565924"/>
            <a:ext cx="2539380" cy="3125391"/>
          </a:xfrm>
          <a:prstGeom prst="rect">
            <a:avLst/>
          </a:prstGeom>
        </p:spPr>
      </p:pic>
      <p:sp>
        <p:nvSpPr>
          <p:cNvPr id="15" name="Object 14"/>
          <p:cNvSpPr txBox="1"/>
          <p:nvPr/>
        </p:nvSpPr>
        <p:spPr>
          <a:xfrm>
            <a:off x="1240234" y="1041797"/>
            <a:ext cx="49527520" cy="808632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buNone/>
            </a:pPr>
            <a:r>
              <a:rPr lang="en-US" sz="25000" b="1" dirty="0" smtClean="0">
                <a:solidFill>
                  <a:srgbClr val="10268E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Principles </a:t>
            </a:r>
            <a:endParaRPr lang="en-US" dirty="0"/>
          </a:p>
        </p:txBody>
      </p:sp>
      <p:sp>
        <p:nvSpPr>
          <p:cNvPr id="17" name="Object 16"/>
          <p:cNvSpPr txBox="1"/>
          <p:nvPr/>
        </p:nvSpPr>
        <p:spPr>
          <a:xfrm>
            <a:off x="4491633" y="18685230"/>
            <a:ext cx="7779990" cy="357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9400"/>
              </a:lnSpc>
              <a:buNone/>
            </a:pPr>
            <a:r>
              <a:rPr lang="en-US" sz="78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Autonomy</a:t>
            </a:r>
            <a:endParaRPr lang="en-US" dirty="0"/>
          </a:p>
        </p:txBody>
      </p:sp>
      <p:sp>
        <p:nvSpPr>
          <p:cNvPr id="18" name="Object 17"/>
          <p:cNvSpPr txBox="1"/>
          <p:nvPr/>
        </p:nvSpPr>
        <p:spPr>
          <a:xfrm>
            <a:off x="15074552" y="18702734"/>
            <a:ext cx="7779990" cy="426640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7900"/>
              </a:lnSpc>
              <a:buNone/>
            </a:pPr>
            <a:r>
              <a:rPr lang="en-US" sz="78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Beneficence</a:t>
            </a:r>
            <a:endParaRPr lang="en-US" dirty="0"/>
          </a:p>
        </p:txBody>
      </p:sp>
      <p:sp>
        <p:nvSpPr>
          <p:cNvPr id="19" name="Object 18"/>
          <p:cNvSpPr txBox="1"/>
          <p:nvPr/>
        </p:nvSpPr>
        <p:spPr>
          <a:xfrm>
            <a:off x="25157286" y="19645312"/>
            <a:ext cx="7779990" cy="23812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9400"/>
              </a:lnSpc>
              <a:buNone/>
            </a:pPr>
            <a:r>
              <a:rPr lang="en-US" sz="78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Non </a:t>
            </a:r>
            <a:r>
              <a:rPr lang="en-US" sz="7800" dirty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maleficence </a:t>
            </a:r>
            <a:endParaRPr lang="en-US" dirty="0"/>
          </a:p>
        </p:txBody>
      </p:sp>
      <p:sp>
        <p:nvSpPr>
          <p:cNvPr id="20" name="Object 19"/>
          <p:cNvSpPr txBox="1"/>
          <p:nvPr/>
        </p:nvSpPr>
        <p:spPr>
          <a:xfrm>
            <a:off x="35240020" y="19290237"/>
            <a:ext cx="7779990" cy="357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9400"/>
              </a:lnSpc>
              <a:buNone/>
            </a:pPr>
            <a:r>
              <a:rPr lang="en-US" sz="78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Justice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363"/>
    </mc:Choice>
    <mc:Fallback xmlns="">
      <p:transition spd="slow" advTm="806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05078" y="20935156"/>
            <a:ext cx="3968750" cy="39687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75781" y="5060156"/>
            <a:ext cx="45256152" cy="1488281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Let's pause the slides now and go to this module's case study. 
Upon reading the case, reflect on what values, virtues and principles are in play in this scenario. 
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37"/>
    </mc:Choice>
    <mc:Fallback xmlns="">
      <p:transition spd="slow" advTm="55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7C8DD48786E34F9A4AF8C1A9F80D0F" ma:contentTypeVersion="0" ma:contentTypeDescription="Create a new document." ma:contentTypeScope="" ma:versionID="f25399d702b78dcd26102f4af4fabad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848920-CA9D-4117-B622-FD5AA466A1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E7F505A-DD46-4439-9AE6-21B0448A80A1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E4A96C2-8712-443D-B250-81D104F12A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393</Words>
  <Application>Microsoft Office PowerPoint</Application>
  <PresentationFormat>Custom</PresentationFormat>
  <Paragraphs>68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Raleway</vt:lpstr>
      <vt:lpstr>Roboto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Pantitis Sue</cp:lastModifiedBy>
  <cp:revision>18</cp:revision>
  <dcterms:created xsi:type="dcterms:W3CDTF">2023-07-15T13:27:24Z</dcterms:created>
  <dcterms:modified xsi:type="dcterms:W3CDTF">2023-10-09T18:16:21Z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0x010100747C8DD48786E34F9A4AF8C1A9F80D0F</vt:lpwstr>
  </property>
</Properties>
</file>